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D4EF9-D418-4FFF-A216-1D86A1B22960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5CCE1-7B00-4F55-947A-5D37E361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CCE1-7B00-4F55-947A-5D37E36162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9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9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6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5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0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3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9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99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3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7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90EF-48DE-421F-B922-B0B23932200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FE66-3C4C-4E3E-BC02-719DBE6F9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1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oo2@samara.edu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399818" cy="6858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06582" y="187331"/>
            <a:ext cx="10487891" cy="1094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5940425" algn="r"/>
              </a:tabLst>
            </a:pPr>
            <a:r>
              <a:rPr lang="ru-RU" sz="1600" dirty="0">
                <a:solidFill>
                  <a:srgbClr val="00206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lang="ru-RU" sz="1200" dirty="0" smtClean="0">
              <a:solidFill>
                <a:srgbClr val="002060"/>
              </a:solidFill>
              <a:effectLst/>
              <a:latin typeface="Bahnschrift" panose="020B0502040204020203" pitchFamily="34" charset="0"/>
              <a:ea typeface="DejaVu Sans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5940425" algn="r"/>
              </a:tabLst>
            </a:pPr>
            <a:r>
              <a:rPr lang="ru-RU" sz="1600" dirty="0">
                <a:solidFill>
                  <a:srgbClr val="00206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«Детский сад комбинированного вида № 2» городского округа Самара</a:t>
            </a:r>
            <a:endParaRPr lang="ru-RU" sz="1200" dirty="0" smtClean="0">
              <a:solidFill>
                <a:srgbClr val="002060"/>
              </a:solidFill>
              <a:effectLst/>
              <a:latin typeface="Bahnschrift" panose="020B0502040204020203" pitchFamily="34" charset="0"/>
              <a:ea typeface="DejaVu Sans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5940425" algn="r"/>
              </a:tabLst>
            </a:pPr>
            <a:r>
              <a:rPr lang="ru-RU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Россия, 443028, г. Самара, </a:t>
            </a:r>
            <a:r>
              <a:rPr lang="ru-RU" sz="1400" dirty="0" err="1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мкр</a:t>
            </a:r>
            <a:r>
              <a:rPr lang="ru-RU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. Крутые Ключи, ул. Мира д.91</a:t>
            </a:r>
            <a:endParaRPr lang="ru-RU" sz="1200" dirty="0" smtClean="0">
              <a:solidFill>
                <a:srgbClr val="002060"/>
              </a:solidFill>
              <a:effectLst/>
              <a:latin typeface="Bahnschrift" panose="020B0502040204020203" pitchFamily="34" charset="0"/>
              <a:ea typeface="DejaVu Sans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5940425" algn="r"/>
              </a:tabLst>
            </a:pPr>
            <a:r>
              <a:rPr lang="ru-RU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Тел.: (846) 254-81-47, </a:t>
            </a:r>
            <a:r>
              <a:rPr lang="en-US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e</a:t>
            </a:r>
            <a:r>
              <a:rPr lang="ru-RU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-</a:t>
            </a:r>
            <a:r>
              <a:rPr lang="en-US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mail</a:t>
            </a:r>
            <a:r>
              <a:rPr lang="ru-RU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: </a:t>
            </a:r>
            <a:r>
              <a:rPr lang="en-US" sz="1400" u="sng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hlinkClick r:id="rId4"/>
              </a:rPr>
              <a:t>doo</a:t>
            </a:r>
            <a:r>
              <a:rPr lang="ru-RU" sz="1400" u="sng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hlinkClick r:id="rId4"/>
              </a:rPr>
              <a:t>2@</a:t>
            </a:r>
            <a:r>
              <a:rPr lang="en-US" sz="1400" u="sng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hlinkClick r:id="rId4"/>
              </a:rPr>
              <a:t>samara</a:t>
            </a:r>
            <a:r>
              <a:rPr lang="ru-RU" sz="1400" u="sng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hlinkClick r:id="rId4"/>
              </a:rPr>
              <a:t>.</a:t>
            </a:r>
            <a:r>
              <a:rPr lang="en-US" sz="1400" u="sng" dirty="0" err="1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hlinkClick r:id="rId4"/>
              </a:rPr>
              <a:t>edu</a:t>
            </a:r>
            <a:r>
              <a:rPr lang="ru-RU" sz="1400" u="sng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hlinkClick r:id="rId4"/>
              </a:rPr>
              <a:t>.</a:t>
            </a:r>
            <a:r>
              <a:rPr lang="en-US" sz="1400" u="sng" dirty="0" err="1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hlinkClick r:id="rId4"/>
              </a:rPr>
              <a:t>ru</a:t>
            </a:r>
            <a:r>
              <a:rPr lang="en-US" sz="14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  </a:t>
            </a:r>
            <a:endParaRPr lang="ru-RU" sz="1200" dirty="0">
              <a:solidFill>
                <a:srgbClr val="002060"/>
              </a:solidFill>
              <a:effectLst/>
              <a:latin typeface="Bahnschrift" panose="020B0502040204020203" pitchFamily="34" charset="0"/>
              <a:ea typeface="DejaVu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6682" y="2094359"/>
            <a:ext cx="9386453" cy="320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4400" b="1" dirty="0">
                <a:solidFill>
                  <a:srgbClr val="0070C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Сборник</a:t>
            </a:r>
            <a:endParaRPr lang="ru-RU" sz="1600" b="1" dirty="0" smtClean="0">
              <a:solidFill>
                <a:srgbClr val="0070C0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4400" b="1" dirty="0">
                <a:solidFill>
                  <a:srgbClr val="0070C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интерактивных дидактических игр</a:t>
            </a:r>
            <a:endParaRPr lang="ru-RU" sz="1600" b="1" dirty="0" smtClean="0">
              <a:solidFill>
                <a:srgbClr val="0070C0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4400" b="1" dirty="0">
                <a:solidFill>
                  <a:srgbClr val="0070C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детей 5-7 лет</a:t>
            </a:r>
            <a:endParaRPr lang="ru-RU" sz="1600" b="1" dirty="0">
              <a:solidFill>
                <a:srgbClr val="0070C0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6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44400" cy="6858001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01782" y="200959"/>
            <a:ext cx="11457710" cy="60939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«Самара на все времена</a:t>
            </a:r>
            <a:r>
              <a:rPr lang="ru-RU" sz="3600" b="1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Цель:</a:t>
            </a:r>
            <a:r>
              <a:rPr lang="ru-RU" sz="2400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 формирование представлений о малой родине.</a:t>
            </a:r>
            <a:endParaRPr lang="ru-RU" sz="2400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        Материалы </a:t>
            </a:r>
            <a:r>
              <a:rPr lang="ru-RU" sz="2400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и оборудование: </a:t>
            </a: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карточки </a:t>
            </a:r>
            <a:r>
              <a:rPr lang="ru-RU" sz="2400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с изображением достопримечательностей Самары в прошлом</a:t>
            </a: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, карточки </a:t>
            </a:r>
            <a:r>
              <a:rPr lang="ru-RU" sz="2400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с изображением аналогичных достопримечательностей современной Самары, кубик с цветными гранями. Карточки с достопримечательностями старой Самары имеют цветную подложку. Карточки с достопримечательностями современной Самары расположены на однотонных подложках, с обратной стороны имеют цветной квадратик соответствующий подложке аналогичной карточки старой Самары для проверки правильности выбора</a:t>
            </a: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8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44400" cy="6858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9491" y="387928"/>
            <a:ext cx="11360728" cy="618630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endParaRPr lang="ru-RU" sz="2400" u="sng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вариант.</a:t>
            </a: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ребенок получает карточки с изображением старой Самары и по ходу выкладывания карточек с современной Самарой определяет пары, объясняя свой выбор. Затем самостоятельно проверяет себя, перевернув карточки с современной Самарой.</a:t>
            </a:r>
            <a:endParaRPr lang="ru-RU" sz="2400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вариант.</a:t>
            </a: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детей (2-6) делят между собой карточки с изображением старой Самары. Кидают кубик. Ход делает тот, чей цвет выпал на кубике. Выигрывает тот, кто первым правильно соотнесет карточки.</a:t>
            </a:r>
            <a:endParaRPr lang="ru-RU" sz="2400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вариант.</a:t>
            </a: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делятся на две команды по 6 человек. Одна команда получает карточки с изображением достопримечательностей старой Самары, вторая с изображением достопримечательностей современной Самары. Под музыку дети должны найти себе пару. Дети самостоятельно проверяют, правильный ли выбор они сделали, рассказывают, что изменилось.</a:t>
            </a:r>
            <a:endParaRPr lang="ru-RU" sz="2400" dirty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2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444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9847" y="321025"/>
            <a:ext cx="500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«Прогулка по родному городу</a:t>
            </a:r>
            <a:r>
              <a:rPr lang="ru-RU" sz="3600" b="1" dirty="0" smtClean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»</a:t>
            </a:r>
            <a:endParaRPr lang="ru-RU" sz="3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9847" y="875551"/>
            <a:ext cx="11029535" cy="2925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закрепить знания детей о памятниках культуры и достопримечательностях города Самара, формировать умение находить их на карте города. </a:t>
            </a:r>
            <a:endParaRPr lang="ru-RU" sz="2400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sz="2400" dirty="0">
                <a:solidFill>
                  <a:srgbClr val="002060"/>
                </a:solidFill>
                <a:latin typeface="Bahnschrift Condensed" panose="020B0502040204020203" pitchFamily="34" charset="0"/>
                <a:ea typeface="Times New Roman" panose="02020603050405020304" pitchFamily="18" charset="0"/>
              </a:rPr>
              <a:t>         Материалы и оборудование: карта города Самара, фотографии достопримечательностей города: Филармония, Драматический театр, мемориал Вечный Огонь, кукольный театр.</a:t>
            </a:r>
            <a:endParaRPr lang="ru-RU" sz="24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20914"/>
              </p:ext>
            </p:extLst>
          </p:nvPr>
        </p:nvGraphicFramePr>
        <p:xfrm>
          <a:off x="649847" y="4126610"/>
          <a:ext cx="10806546" cy="1342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6546">
                  <a:extLst>
                    <a:ext uri="{9D8B030D-6E8A-4147-A177-3AD203B41FA5}">
                      <a16:colId xmlns:a16="http://schemas.microsoft.com/office/drawing/2014/main" val="325478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</a:t>
                      </a: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Игровые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правила: действовать в команде; за каждый правильный ответ – балл, побеждает команда, которая наберет больше баллов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576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45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16691" cy="6858001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85646"/>
              </p:ext>
            </p:extLst>
          </p:nvPr>
        </p:nvGraphicFramePr>
        <p:xfrm>
          <a:off x="623454" y="331596"/>
          <a:ext cx="10654146" cy="561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4146">
                  <a:extLst>
                    <a:ext uri="{9D8B030D-6E8A-4147-A177-3AD203B41FA5}">
                      <a16:colId xmlns:a16="http://schemas.microsoft.com/office/drawing/2014/main" val="242035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Ход </a:t>
                      </a:r>
                      <a:r>
                        <a:rPr lang="ru-RU" sz="2400" b="0" u="sng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игры:</a:t>
                      </a:r>
                      <a:endParaRPr lang="ru-RU" sz="2400" b="0" u="sng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</a:t>
                      </a: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Воспитатель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делит детей на две команды. С одной стороны магнитной доски вывешивает карточку с фрагментом и предлагает по нему узнать здание или памятник, найти его полное изображение и вывесить на противоположной стороне доски. Игра заканчивается тогда, когда все изображения будут найдены.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442861"/>
                  </a:ext>
                </a:extLst>
              </a:tr>
              <a:tr h="204903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 Работа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с картой: воспитатель сообщает детям, что в детский сад приехали гости из другого города, страны. Предлагает рассказать о том, какие интересные места, достопримечательности своего родного города ты посоветовал бы им посетить? Показать их на карте.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06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7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44400" cy="6858001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95767"/>
              </p:ext>
            </p:extLst>
          </p:nvPr>
        </p:nvGraphicFramePr>
        <p:xfrm>
          <a:off x="180109" y="1"/>
          <a:ext cx="11707091" cy="6661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7091">
                  <a:extLst>
                    <a:ext uri="{9D8B030D-6E8A-4147-A177-3AD203B41FA5}">
                      <a16:colId xmlns:a16="http://schemas.microsoft.com/office/drawing/2014/main" val="2391030646"/>
                    </a:ext>
                  </a:extLst>
                </a:gridCol>
              </a:tblGrid>
              <a:tr h="6830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60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«</a:t>
                      </a:r>
                      <a:r>
                        <a:rPr lang="ru-RU" sz="360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Замочная скважина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»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70716"/>
                  </a:ext>
                </a:extLst>
              </a:tr>
              <a:tr h="175465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Цель: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 закрепить знания детей о памятниках культуры и достопримечательностях города Самара. 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Материалы и оборудование: фотографии с видами достопримечательностей города, лист с замочной скважиной.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579466"/>
                  </a:ext>
                </a:extLst>
              </a:tr>
              <a:tr h="6809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941955"/>
                  </a:ext>
                </a:extLst>
              </a:tr>
              <a:tr h="1618411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sng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Ход игры:</a:t>
                      </a:r>
                      <a:endParaRPr lang="ru-RU" sz="1800" b="0" u="sng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Ведущий перекрывает фотографию листом с замочной скважиной. Рассмотреть ребенок картинку может через отверстие, постепенно передвигая лист с замочной скважиной.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71906"/>
                  </a:ext>
                </a:extLst>
              </a:tr>
              <a:tr h="124977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Ребенок рассматривает картинку через замочную скважину и пытается узнать, что за достопримечательность там находится, затем просят рассказать об увиденном месте в городе.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505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16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44400" cy="6858001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25189"/>
              </p:ext>
            </p:extLst>
          </p:nvPr>
        </p:nvGraphicFramePr>
        <p:xfrm>
          <a:off x="457199" y="263236"/>
          <a:ext cx="11222182" cy="7411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3724">
                  <a:extLst>
                    <a:ext uri="{9D8B030D-6E8A-4147-A177-3AD203B41FA5}">
                      <a16:colId xmlns:a16="http://schemas.microsoft.com/office/drawing/2014/main" val="2779119831"/>
                    </a:ext>
                  </a:extLst>
                </a:gridCol>
                <a:gridCol w="414229">
                  <a:extLst>
                    <a:ext uri="{9D8B030D-6E8A-4147-A177-3AD203B41FA5}">
                      <a16:colId xmlns:a16="http://schemas.microsoft.com/office/drawing/2014/main" val="3031201977"/>
                    </a:ext>
                  </a:extLst>
                </a:gridCol>
                <a:gridCol w="414229">
                  <a:extLst>
                    <a:ext uri="{9D8B030D-6E8A-4147-A177-3AD203B41FA5}">
                      <a16:colId xmlns:a16="http://schemas.microsoft.com/office/drawing/2014/main" val="1591083358"/>
                    </a:ext>
                  </a:extLst>
                </a:gridCol>
              </a:tblGrid>
              <a:tr h="231184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206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614493"/>
                  </a:ext>
                </a:extLst>
              </a:tr>
              <a:tr h="599580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60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«Доска почета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»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677796"/>
                  </a:ext>
                </a:extLst>
              </a:tr>
              <a:tr h="1324438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sng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Цель</a:t>
                      </a:r>
                      <a:r>
                        <a:rPr lang="ru-RU" sz="2400" b="0" u="sng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: 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закреплять представления о достопримечательностях Самары, развивать связную речь.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Материалы и оборудование: изображения достопримечательностей города, знакомых детям, </a:t>
                      </a: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изображение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«пьедестала почета» - лесенки из трех ступеней.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943821"/>
                  </a:ext>
                </a:extLst>
              </a:tr>
              <a:tr h="2473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475487"/>
                  </a:ext>
                </a:extLst>
              </a:tr>
              <a:tr h="2473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402037"/>
                  </a:ext>
                </a:extLst>
              </a:tr>
              <a:tr h="17868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Ход </a:t>
                      </a:r>
                      <a:r>
                        <a:rPr lang="ru-RU" sz="2400" b="0" u="sng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игры:</a:t>
                      </a:r>
                      <a:endParaRPr lang="ru-RU" sz="1800" b="0" u="sng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Из набора иллюстраций достопримечательностей ребенку предлагается выбрать три, которые ему больше всего нравятся, разместить их на «пьедестале почета», рассказать о данной достопримечательности и объяснить, почему они привлекли его внимание.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391805"/>
                  </a:ext>
                </a:extLst>
              </a:tr>
              <a:tr h="24734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295971"/>
                  </a:ext>
                </a:extLst>
              </a:tr>
              <a:tr h="15118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10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562973"/>
                  </a:ext>
                </a:extLst>
              </a:tr>
              <a:tr h="2331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933301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650855"/>
                  </a:ext>
                </a:extLst>
              </a:tr>
              <a:tr h="4917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870292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627124"/>
                  </a:ext>
                </a:extLst>
              </a:tr>
              <a:tr h="170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74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61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44400" cy="6858001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60646"/>
              </p:ext>
            </p:extLst>
          </p:nvPr>
        </p:nvGraphicFramePr>
        <p:xfrm>
          <a:off x="595745" y="-1971087"/>
          <a:ext cx="11097492" cy="8905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84262">
                  <a:extLst>
                    <a:ext uri="{9D8B030D-6E8A-4147-A177-3AD203B41FA5}">
                      <a16:colId xmlns:a16="http://schemas.microsoft.com/office/drawing/2014/main" val="1219832806"/>
                    </a:ext>
                  </a:extLst>
                </a:gridCol>
                <a:gridCol w="406615">
                  <a:extLst>
                    <a:ext uri="{9D8B030D-6E8A-4147-A177-3AD203B41FA5}">
                      <a16:colId xmlns:a16="http://schemas.microsoft.com/office/drawing/2014/main" val="481392844"/>
                    </a:ext>
                  </a:extLst>
                </a:gridCol>
                <a:gridCol w="406615">
                  <a:extLst>
                    <a:ext uri="{9D8B030D-6E8A-4147-A177-3AD203B41FA5}">
                      <a16:colId xmlns:a16="http://schemas.microsoft.com/office/drawing/2014/main" val="2706969007"/>
                    </a:ext>
                  </a:extLst>
                </a:gridCol>
              </a:tblGrid>
              <a:tr h="2611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91512"/>
                  </a:ext>
                </a:extLst>
              </a:tr>
              <a:tr h="22099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409795"/>
                  </a:ext>
                </a:extLst>
              </a:tr>
              <a:tr h="220996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01584"/>
                  </a:ext>
                </a:extLst>
              </a:tr>
              <a:tr h="220996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107909"/>
                  </a:ext>
                </a:extLst>
              </a:tr>
              <a:tr h="220996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300265"/>
                  </a:ext>
                </a:extLst>
              </a:tr>
              <a:tr h="22099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66723"/>
                  </a:ext>
                </a:extLst>
              </a:tr>
              <a:tr h="13791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324593"/>
                  </a:ext>
                </a:extLst>
              </a:tr>
              <a:tr h="13791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511865"/>
                  </a:ext>
                </a:extLst>
              </a:tr>
              <a:tr h="16718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411219"/>
                  </a:ext>
                </a:extLst>
              </a:tr>
              <a:tr h="6629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60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«Город будущего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»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489911"/>
                  </a:ext>
                </a:extLst>
              </a:tr>
              <a:tr h="45672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 </a:t>
                      </a:r>
                      <a:endParaRPr lang="ru-RU" sz="2400" b="0" dirty="0" smtClean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Цель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: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развивать умения детей фантазировать, придумывать собственные названия улиц, уметь объяснять, почему именно так названа улица. Воспитывать внимательное отношение к родному городу, чувство гордости за него. 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Игровые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правила: составляют рассказ о городе в будущем.</a:t>
                      </a:r>
                    </a:p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ru-RU" sz="2400" b="0" u="sng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Ход </a:t>
                      </a:r>
                      <a:r>
                        <a:rPr lang="ru-RU" sz="2400" b="0" u="sng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игры:      </a:t>
                      </a:r>
                    </a:p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Детям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предлагается подумать и описать город Самара через 100 лет. Как они его представляют. Как будут в  выглядеть дома, улицы, каким будет транспорт и т.д..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39752"/>
                  </a:ext>
                </a:extLst>
              </a:tr>
              <a:tr h="1473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385428"/>
                  </a:ext>
                </a:extLst>
              </a:tr>
              <a:tr h="162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49860" marR="49860" marT="24930" marB="2493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411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85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344400" cy="6858001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66702"/>
              </p:ext>
            </p:extLst>
          </p:nvPr>
        </p:nvGraphicFramePr>
        <p:xfrm>
          <a:off x="408709" y="0"/>
          <a:ext cx="11423073" cy="6240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3073">
                  <a:extLst>
                    <a:ext uri="{9D8B030D-6E8A-4147-A177-3AD203B41FA5}">
                      <a16:colId xmlns:a16="http://schemas.microsoft.com/office/drawing/2014/main" val="2664157157"/>
                    </a:ext>
                  </a:extLst>
                </a:gridCol>
              </a:tblGrid>
              <a:tr h="3958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600" b="1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«</a:t>
                      </a:r>
                      <a:r>
                        <a:rPr lang="ru-RU" sz="3600" b="1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Четвертый лишний</a:t>
                      </a:r>
                      <a:r>
                        <a:rPr lang="ru-RU" sz="3600" b="1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»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496"/>
                  </a:ext>
                </a:extLst>
              </a:tr>
              <a:tr h="1298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Цель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: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 расширять знания детей о растениях, животных, птицах, обитающих на Самарской Луке.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Материалы и оборудование: карточки с изображением птиц, животных и растений, обитающими на территории Самарской области, карточки с птицами, животными и растениями России и других стран.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125682"/>
                  </a:ext>
                </a:extLst>
              </a:tr>
              <a:tr h="1725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199632"/>
                  </a:ext>
                </a:extLst>
              </a:tr>
              <a:tr h="3958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</a:t>
                      </a:r>
                      <a:r>
                        <a:rPr lang="ru-RU" sz="2400" b="0" baseline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Игровые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правила: игрок должен найти лишнюю карточку.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889063"/>
                  </a:ext>
                </a:extLst>
              </a:tr>
              <a:tr h="1583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Ход </a:t>
                      </a:r>
                      <a:r>
                        <a:rPr lang="ru-RU" sz="2400" b="0" u="sng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игры:</a:t>
                      </a:r>
                      <a:endParaRPr lang="ru-RU" sz="1400" b="0" u="sng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Перед игроком раскладывают четыре карточки с изображением (птиц, растений, животных) обитающих на территории Самарской Луки и одну карточку (птиц, растений, животных) любой страны. Игрок рассматривает картинки внимательно и находит лишнюю карточку. Объясняет, почему он так считает.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00919"/>
                  </a:ext>
                </a:extLst>
              </a:tr>
              <a:tr h="6721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         Работа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с картой: игроку предлагается найти и показать на карте Самарской Луки где встречаются эти (растения, животные, птицы).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84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79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423</Words>
  <Application>Microsoft Office PowerPoint</Application>
  <PresentationFormat>Широкоэкранный</PresentationFormat>
  <Paragraphs>66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Bahnschrift</vt:lpstr>
      <vt:lpstr>Bahnschrift Condensed</vt:lpstr>
      <vt:lpstr>Calibri</vt:lpstr>
      <vt:lpstr>Calibri Light</vt:lpstr>
      <vt:lpstr>DejaVu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МБДОУ2</dc:creator>
  <cp:lastModifiedBy>МБДОУ2</cp:lastModifiedBy>
  <cp:revision>7</cp:revision>
  <dcterms:created xsi:type="dcterms:W3CDTF">2022-09-06T06:20:14Z</dcterms:created>
  <dcterms:modified xsi:type="dcterms:W3CDTF">2022-09-06T10:05:06Z</dcterms:modified>
</cp:coreProperties>
</file>