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38"/>
    <p:restoredTop sz="94651"/>
  </p:normalViewPr>
  <p:slideViewPr>
    <p:cSldViewPr>
      <p:cViewPr>
        <p:scale>
          <a:sx n="100" d="100"/>
          <a:sy n="100" d="100"/>
        </p:scale>
        <p:origin x="-1152" y="642"/>
      </p:cViewPr>
      <p:guideLst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FA7565-757D-40C5-A5AB-AFE1E53A3BF0}" type="datetime1">
              <a:rPr lang="ru-RU"/>
              <a:pPr lvl="0"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C29B088-2D3C-4661-B09C-021732AAD94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Заметки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37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37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7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1BA67E-AF9E-4406-8E64-FC97DE609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09EF-D309-477E-B647-48FA8E3A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FC10-09D4-4774-B482-06D7151A0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11DDE-CDCA-42B4-94A6-A1865A63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41E6-3353-4973-BE39-26DC8C4BE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8B40-E3D9-4EBA-B2ED-B8BFC9E2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993A-6A04-47E8-A7D1-1F9270C52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3AD9-D5B5-4E5A-9ED1-178FC4C9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9E6-62CA-4CC6-BAB3-8D577B74B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B2C2-A431-41E6-87BB-1A2B8C061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8B7C-849A-43DA-ACEE-0CD6FBA0F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A851-EDA3-4023-9A95-EA16B292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CE351-A2B4-44EA-845C-80C4A15781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67644" y="1376772"/>
            <a:ext cx="7776356" cy="2052229"/>
          </a:xfrm>
        </p:spPr>
        <p:txBody>
          <a:bodyPr/>
          <a:lstStyle/>
          <a:p>
            <a:pPr lvl="0">
              <a:defRPr/>
            </a:pPr>
            <a:r>
              <a:rPr lang="ru-RU" sz="4000" dirty="0">
                <a:solidFill>
                  <a:schemeClr val="hlink"/>
                </a:solidFill>
              </a:rPr>
              <a:t>«Развитие речи дошкольников в играх и упражнениях»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400" dirty="0"/>
              <a:t>        </a:t>
            </a:r>
            <a:r>
              <a:rPr lang="ru-RU" sz="2400" dirty="0" smtClean="0"/>
              <a:t>             Подготовили: воспитатели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                     Ростова Вера Викторовна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                     Хасанова Алина </a:t>
            </a:r>
            <a:r>
              <a:rPr lang="ru-RU" sz="2400" dirty="0" err="1" smtClean="0"/>
              <a:t>Наильевна</a:t>
            </a:r>
            <a:endParaRPr lang="ru-RU" sz="2400" dirty="0"/>
          </a:p>
        </p:txBody>
      </p:sp>
      <p:pic>
        <p:nvPicPr>
          <p:cNvPr id="5125" name="Picture 5" descr="Obobshhenie-pedagogicheskogo-opyta-po-teme-«Razvitie-rechi-v-doshkolnom-vozraste»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791200" y="2971800"/>
            <a:ext cx="2514600" cy="1825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</a:t>
            </a:r>
            <a:r>
              <a:rPr lang="ru-RU" sz="4000">
                <a:solidFill>
                  <a:srgbClr val="FF3300"/>
                </a:solidFill>
              </a:rPr>
              <a:t>Музыкальные занятия 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7526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Музыкальное 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2050" name="Picture 2" descr="C:\Users\user\Desktop\IMG_20210330_10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3573016"/>
            <a:ext cx="3744417" cy="2952328"/>
          </a:xfrm>
          <a:prstGeom prst="rect">
            <a:avLst/>
          </a:prstGeom>
          <a:noFill/>
        </p:spPr>
      </p:pic>
      <p:pic>
        <p:nvPicPr>
          <p:cNvPr id="2051" name="Picture 3" descr="C:\Users\user\Desktop\IMG_20210330_101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5293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Художественное творчество </a:t>
            </a:r>
            <a:r>
              <a:rPr lang="ru-RU" sz="4000" dirty="0" smtClean="0">
                <a:solidFill>
                  <a:srgbClr val="FF3300"/>
                </a:solidFill>
              </a:rPr>
              <a:t>и развитие речи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7" y="1196752"/>
            <a:ext cx="8469923" cy="39128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   Художественное </a:t>
            </a:r>
            <a:r>
              <a:rPr lang="ru-RU" sz="2800" dirty="0">
                <a:latin typeface="Arial" charset="0"/>
              </a:rPr>
              <a:t>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  <p:pic>
        <p:nvPicPr>
          <p:cNvPr id="3074" name="Picture 2" descr="C:\Users\user\Desktop\IMG_20210204_10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3456384" cy="2016223"/>
          </a:xfrm>
          <a:prstGeom prst="rect">
            <a:avLst/>
          </a:prstGeom>
          <a:noFill/>
        </p:spPr>
      </p:pic>
      <p:pic>
        <p:nvPicPr>
          <p:cNvPr id="3075" name="Picture 3" descr="C:\Users\user\Desktop\IMG_20210312_112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3780928" cy="234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-228600"/>
            <a:ext cx="8839200" cy="388620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 smtClean="0"/>
              <a:t>                  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400" dirty="0" smtClean="0"/>
              <a:t>Настольно-печатные  игры</a:t>
            </a:r>
          </a:p>
          <a:p>
            <a:pPr>
              <a:buFontTx/>
              <a:buChar char="-"/>
            </a:pPr>
            <a:r>
              <a:rPr lang="ru-RU" sz="2400" dirty="0" smtClean="0"/>
              <a:t>Игры  с  предметами  ( игрушки, природный материал и т.д.)</a:t>
            </a:r>
          </a:p>
          <a:p>
            <a:pPr>
              <a:buFontTx/>
              <a:buChar char="-"/>
            </a:pPr>
            <a:r>
              <a:rPr lang="ru-RU" sz="2400" dirty="0" smtClean="0"/>
              <a:t>Словесные игры</a:t>
            </a:r>
            <a:endParaRPr lang="ru-RU" sz="2400" dirty="0"/>
          </a:p>
        </p:txBody>
      </p:sp>
      <p:pic>
        <p:nvPicPr>
          <p:cNvPr id="4098" name="Picture 2" descr="C:\Users\user\Desktop\IMG_20210225_11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Пальчиковые игры как </a:t>
            </a:r>
            <a:r>
              <a:rPr lang="ru-RU" sz="3600" dirty="0" smtClean="0">
                <a:solidFill>
                  <a:srgbClr val="FF3300"/>
                </a:solidFill>
              </a:rPr>
              <a:t>способ развития </a:t>
            </a:r>
            <a:r>
              <a:rPr lang="ru-RU" sz="3600" dirty="0">
                <a:solidFill>
                  <a:srgbClr val="FF3300"/>
                </a:solidFill>
              </a:rPr>
              <a:t>речи детей </a:t>
            </a:r>
            <a:r>
              <a:rPr lang="ru-RU" sz="3600" dirty="0" smtClean="0">
                <a:solidFill>
                  <a:srgbClr val="FF3300"/>
                </a:solidFill>
              </a:rPr>
              <a:t> </a:t>
            </a:r>
            <a:r>
              <a:rPr lang="ru-RU" sz="3600" dirty="0">
                <a:solidFill>
                  <a:srgbClr val="FF3300"/>
                </a:solidFill>
              </a:rPr>
              <a:t>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«</a:t>
            </a:r>
            <a:r>
              <a:rPr lang="ru-RU" dirty="0"/>
              <a:t>Ум </a:t>
            </a:r>
            <a:r>
              <a:rPr lang="ru-RU" dirty="0" err="1" smtClean="0"/>
              <a:t>Ум</a:t>
            </a:r>
            <a:r>
              <a:rPr lang="ru-RU" dirty="0" smtClean="0"/>
              <a:t> ребенка </a:t>
            </a:r>
            <a:r>
              <a:rPr lang="ru-RU" dirty="0"/>
              <a:t>находится на </a:t>
            </a:r>
            <a:r>
              <a:rPr lang="ru-RU" dirty="0" smtClean="0"/>
              <a:t>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         кончиках </a:t>
            </a:r>
            <a:r>
              <a:rPr lang="ru-RU" dirty="0"/>
              <a:t>его пальцев</a:t>
            </a:r>
            <a:r>
              <a:rPr lang="ru-RU" sz="2400" dirty="0"/>
              <a:t>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Словесная </a:t>
            </a:r>
            <a:r>
              <a:rPr lang="ru-RU" sz="2400" dirty="0"/>
              <a:t>речь ребенка начинается</a:t>
            </a:r>
            <a:r>
              <a:rPr lang="en-US" sz="2400" dirty="0"/>
              <a:t>,</a:t>
            </a:r>
            <a:r>
              <a:rPr lang="ru-RU" sz="24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2400" dirty="0"/>
              <a:t>,</a:t>
            </a:r>
            <a:r>
              <a:rPr lang="ru-RU" sz="2400" dirty="0"/>
              <a:t> творческие способности</a:t>
            </a:r>
            <a:r>
              <a:rPr lang="en-US" sz="2400" dirty="0"/>
              <a:t>,</a:t>
            </a:r>
            <a:r>
              <a:rPr lang="ru-RU" sz="2400" dirty="0"/>
              <a:t> фантазию малыша. Это не только</a:t>
            </a:r>
            <a:r>
              <a:rPr lang="ru-RU" sz="1800" dirty="0"/>
              <a:t> </a:t>
            </a:r>
            <a:r>
              <a:rPr lang="ru-RU" sz="2400" dirty="0"/>
              <a:t>стимул для развития речи и мелкой моторики</a:t>
            </a:r>
            <a:r>
              <a:rPr lang="en-US" sz="2400" dirty="0"/>
              <a:t>,</a:t>
            </a:r>
            <a:r>
              <a:rPr lang="ru-RU" sz="2400" dirty="0"/>
              <a:t> но и один из вариантов радостного общения</a:t>
            </a:r>
            <a:r>
              <a:rPr lang="ru-RU" sz="1800" dirty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838200"/>
            <a:ext cx="7543800" cy="1431925"/>
          </a:xfrm>
        </p:spPr>
        <p:txBody>
          <a:bodyPr/>
          <a:lstStyle/>
          <a:p>
            <a:r>
              <a:rPr lang="ru-RU" sz="2400" dirty="0" smtClean="0"/>
              <a:t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70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3300"/>
                </a:solidFill>
              </a:rPr>
              <a:t>Сюжетно-ролевая игра</a:t>
            </a:r>
            <a:r>
              <a:rPr lang="ru-RU" sz="36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5122" name="Picture 2" descr="C:\Users\user\Desktop\IMG_20201203_15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34563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0886"/>
            <a:ext cx="7543800" cy="14319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В</a:t>
            </a:r>
            <a:r>
              <a:rPr lang="ru-RU" sz="2800" dirty="0" smtClean="0"/>
              <a:t>о</a:t>
            </a:r>
            <a:r>
              <a:rPr lang="ru-RU" sz="2400" dirty="0" smtClean="0"/>
              <a:t> </a:t>
            </a:r>
            <a:r>
              <a:rPr lang="ru-RU" sz="2400" dirty="0"/>
              <a:t>время игры педагог </a:t>
            </a:r>
            <a:r>
              <a:rPr lang="ru-RU" sz="2400" dirty="0" smtClean="0"/>
              <a:t>стремится к расширению объёма  понимания речи детей, словарного речевого запаса, к подражательной деятельности. </a:t>
            </a:r>
            <a:r>
              <a:rPr lang="ru-RU" sz="2400" dirty="0"/>
              <a:t>Это достигается путем проговаривания вместе с педагогом  </a:t>
            </a:r>
            <a:r>
              <a:rPr lang="ru-RU" sz="2400" dirty="0" err="1"/>
              <a:t>потешек</a:t>
            </a:r>
            <a:r>
              <a:rPr lang="en-US" sz="2400" dirty="0"/>
              <a:t>,</a:t>
            </a:r>
            <a:r>
              <a:rPr lang="ru-RU" sz="2400" dirty="0"/>
              <a:t> стихотворений</a:t>
            </a:r>
            <a:r>
              <a:rPr lang="en-US" sz="2400" dirty="0"/>
              <a:t>,</a:t>
            </a:r>
            <a:r>
              <a:rPr lang="ru-RU" sz="2400" dirty="0"/>
              <a:t> словесного сопровождения подвижных игр.</a:t>
            </a:r>
          </a:p>
        </p:txBody>
      </p:sp>
      <p:pic>
        <p:nvPicPr>
          <p:cNvPr id="6146" name="Picture 2" descr="C:\Users\user\Desktop\IMG_20210330_095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3573016"/>
            <a:ext cx="3744416" cy="3068960"/>
          </a:xfrm>
          <a:prstGeom prst="rect">
            <a:avLst/>
          </a:prstGeom>
          <a:noFill/>
        </p:spPr>
      </p:pic>
      <p:pic>
        <p:nvPicPr>
          <p:cNvPr id="6147" name="Picture 3" descr="C:\Users\user\Desktop\IMG_20210330_09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914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«</a:t>
            </a:r>
            <a:r>
              <a:rPr lang="ru-RU" sz="2400" dirty="0"/>
              <a:t>В пустых стенах ребенок не заговорит</a:t>
            </a:r>
            <a:r>
              <a:rPr lang="ru-RU" sz="1600" dirty="0"/>
              <a:t>…»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Е.И. Тихеева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Насыщая </a:t>
            </a:r>
            <a:r>
              <a:rPr lang="ru-RU" sz="2400" dirty="0"/>
              <a:t>групповое пространство</a:t>
            </a:r>
            <a:r>
              <a:rPr lang="en-US" sz="2400" dirty="0"/>
              <a:t>,</a:t>
            </a:r>
            <a:r>
              <a:rPr lang="ru-RU" sz="2400" dirty="0"/>
              <a:t> воспитатели заботятся в первую очередь о том</a:t>
            </a:r>
            <a:r>
              <a:rPr lang="en-US" sz="2400" dirty="0"/>
              <a:t>,</a:t>
            </a:r>
            <a:r>
              <a:rPr lang="ru-RU" sz="2400" dirty="0"/>
              <a:t> чтобы дети могли в группе удовлетворить свои важные жизненные потребности в познании</a:t>
            </a:r>
            <a:r>
              <a:rPr lang="en-US" sz="2400" dirty="0"/>
              <a:t>,</a:t>
            </a:r>
            <a:r>
              <a:rPr lang="ru-RU" sz="2400" dirty="0"/>
              <a:t> движении и в общении. Группы должны </a:t>
            </a:r>
            <a:r>
              <a:rPr lang="ru-RU" sz="2400" dirty="0" smtClean="0"/>
              <a:t>быть </a:t>
            </a:r>
            <a:r>
              <a:rPr lang="ru-RU" sz="2400" dirty="0"/>
              <a:t>оснащены современным </a:t>
            </a:r>
            <a:r>
              <a:rPr lang="ru-RU" sz="2400" dirty="0" smtClean="0"/>
              <a:t>игровым </a:t>
            </a:r>
            <a:r>
              <a:rPr lang="ru-RU" sz="2400" dirty="0"/>
              <a:t>оборудованием</a:t>
            </a:r>
            <a:r>
              <a:rPr lang="en-US" sz="2400" dirty="0"/>
              <a:t>,</a:t>
            </a:r>
            <a:r>
              <a:rPr lang="ru-RU" sz="2400" dirty="0"/>
              <a:t> которое включает наглядный</a:t>
            </a:r>
            <a:r>
              <a:rPr lang="en-US" sz="2400" dirty="0"/>
              <a:t>,</a:t>
            </a:r>
            <a:r>
              <a:rPr lang="ru-RU" sz="2400" dirty="0"/>
              <a:t> игровой и демонстрационный материал</a:t>
            </a:r>
            <a:r>
              <a:rPr lang="en-US" sz="2400" dirty="0"/>
              <a:t>,</a:t>
            </a:r>
            <a:r>
              <a:rPr lang="ru-RU" sz="2400" dirty="0"/>
              <a:t> обеспечивающий более высокий уровень познавательного </a:t>
            </a:r>
            <a:r>
              <a:rPr lang="ru-RU" sz="2400" dirty="0" smtClean="0"/>
              <a:t>развития детей </a:t>
            </a:r>
            <a:r>
              <a:rPr lang="ru-RU" sz="2400" dirty="0"/>
              <a:t>и провоцирующий речевую активность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0600"/>
            <a:ext cx="385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2329"/>
          <a:stretch/>
        </p:blipFill>
        <p:spPr bwMode="auto">
          <a:xfrm rot="5400000">
            <a:off x="1137667" y="3262933"/>
            <a:ext cx="3384377" cy="3140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7198" b="18407"/>
          <a:stretch/>
        </p:blipFill>
        <p:spPr bwMode="auto">
          <a:xfrm>
            <a:off x="4644008" y="3140968"/>
            <a:ext cx="4331067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3600400" cy="2232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Социально–коммуникативного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3695700" cy="2304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патриотического воспитания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47664" y="1988840"/>
            <a:ext cx="3312368" cy="17308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познавательного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1988840"/>
            <a:ext cx="2465412" cy="1728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речевого развития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335"/>
          <a:stretch/>
        </p:blipFill>
        <p:spPr bwMode="auto">
          <a:xfrm>
            <a:off x="1259632" y="3645024"/>
            <a:ext cx="3568055" cy="2956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7164" y="3403916"/>
            <a:ext cx="297416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73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solidFill>
                  <a:srgbClr val="FF3300"/>
                </a:solidFill>
              </a:rPr>
              <a:t>Хорошая речь</a:t>
            </a:r>
            <a:r>
              <a:rPr lang="ru-RU" sz="2600"/>
              <a:t> – важное условие развития личности ребенка. Чем богаче и правильнее у ребенка речь</a:t>
            </a:r>
            <a:r>
              <a:rPr lang="en-US" sz="2600"/>
              <a:t>,</a:t>
            </a:r>
            <a:r>
              <a:rPr lang="ru-RU" sz="2600"/>
              <a:t> тем легче высказывать ему свои мысли</a:t>
            </a:r>
            <a:r>
              <a:rPr lang="en-US" sz="2600"/>
              <a:t>,</a:t>
            </a:r>
            <a:r>
              <a:rPr lang="ru-RU" sz="2600"/>
              <a:t> тем шире его возможности познания окружающего мира</a:t>
            </a:r>
            <a:r>
              <a:rPr lang="en-US" sz="2600"/>
              <a:t>,</a:t>
            </a:r>
            <a:r>
              <a:rPr lang="ru-RU" sz="260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600"/>
              <a:t>,</a:t>
            </a:r>
            <a:r>
              <a:rPr lang="ru-RU" sz="260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Гораздно успешнее это осуществлять</a:t>
            </a:r>
            <a:r>
              <a:rPr lang="en-US" sz="2600"/>
              <a:t>,</a:t>
            </a:r>
            <a:r>
              <a:rPr lang="ru-RU" sz="2600"/>
              <a:t> используя игры. Так как </a:t>
            </a:r>
            <a:r>
              <a:rPr lang="ru-RU" sz="2600">
                <a:solidFill>
                  <a:srgbClr val="FF3300"/>
                </a:solidFill>
              </a:rPr>
              <a:t>в дошкольном возрасте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игровая деятельность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является ведущей.</a:t>
            </a:r>
            <a:r>
              <a:rPr lang="ru-RU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FF3300"/>
                </a:solidFill>
              </a:rPr>
              <a:t>Спасибо за внимание!</a:t>
            </a:r>
          </a:p>
        </p:txBody>
      </p:sp>
      <p:pic>
        <p:nvPicPr>
          <p:cNvPr id="123908" name="Picture 4" descr="razvitie-rechi-detej-doshkolnogo-vozrasta-cherez-teatralizovannuyu-deyatelnost-opyt-raboty-chubukovoj-e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171825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Игровой 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</a:t>
            </a:r>
            <a:r>
              <a:rPr lang="ru-RU" sz="2200" dirty="0" smtClean="0"/>
              <a:t>прочнее.</a:t>
            </a:r>
          </a:p>
          <a:p>
            <a:pPr>
              <a:buFont typeface="Wingdings" pitchFamily="2" charset="2"/>
              <a:buNone/>
            </a:pPr>
            <a:r>
              <a:rPr lang="ru-RU" sz="2200" dirty="0" smtClean="0">
                <a:solidFill>
                  <a:srgbClr val="FF3300"/>
                </a:solidFill>
              </a:rPr>
              <a:t>Дидактическая </a:t>
            </a:r>
            <a:r>
              <a:rPr lang="ru-RU" sz="2200" dirty="0">
                <a:solidFill>
                  <a:srgbClr val="FF3300"/>
                </a:solidFill>
              </a:rPr>
              <a:t>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</a:t>
            </a:r>
            <a:r>
              <a:rPr lang="ru-RU" sz="4000">
                <a:solidFill>
                  <a:srgbClr val="FF3300"/>
                </a:solidFill>
              </a:rPr>
              <a:t>Основные задачи             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речевого развития</a:t>
            </a:r>
            <a:r>
              <a:rPr lang="ru-RU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Речь ребенка формируется поэтапно и на каждом возрастном этапе решаются свои задачи речевого развития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  </a:t>
            </a:r>
            <a:r>
              <a:rPr lang="ru-RU" sz="3200" dirty="0">
                <a:solidFill>
                  <a:srgbClr val="FF3300"/>
                </a:solidFill>
              </a:rPr>
              <a:t>Игры и упражнения по развитию</a:t>
            </a:r>
            <a:br>
              <a:rPr lang="ru-RU" sz="3200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        речи для детей старшего дошкольного  </a:t>
            </a:r>
            <a:r>
              <a:rPr lang="ru-RU" sz="3200" dirty="0" smtClean="0">
                <a:solidFill>
                  <a:srgbClr val="FF3300"/>
                </a:solidFill>
              </a:rPr>
              <a:t>возраста.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Основной задачей работы с детьми старшего дошкольного возраста является развитие связной речи</a:t>
            </a:r>
            <a:r>
              <a:rPr lang="en-US" sz="2400"/>
              <a:t>,</a:t>
            </a:r>
            <a:r>
              <a:rPr lang="ru-RU" sz="2400"/>
              <a:t> усвоение фонетической стороны речи. Проводится работа по дальнейшему совершенствованию речевого слуха</a:t>
            </a:r>
            <a:r>
              <a:rPr lang="en-US" sz="2400"/>
              <a:t>,</a:t>
            </a:r>
            <a:r>
              <a:rPr lang="ru-RU" sz="2400"/>
              <a:t> закрепление навыков чёткой</a:t>
            </a:r>
            <a:r>
              <a:rPr lang="en-US" sz="2400"/>
              <a:t>,</a:t>
            </a:r>
            <a:r>
              <a:rPr lang="ru-RU" sz="2400"/>
              <a:t> правильной</a:t>
            </a:r>
            <a:r>
              <a:rPr lang="en-US" sz="2400"/>
              <a:t>,</a:t>
            </a:r>
            <a:r>
              <a:rPr lang="ru-RU" sz="2400"/>
              <a:t> выразительной речи. Дети дифференцируют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что такое звук</a:t>
            </a:r>
            <a:r>
              <a:rPr lang="en-US" sz="2400"/>
              <a:t>,</a:t>
            </a:r>
            <a:r>
              <a:rPr lang="ru-RU" sz="2400"/>
              <a:t> слово</a:t>
            </a:r>
            <a:r>
              <a:rPr lang="en-US" sz="2400"/>
              <a:t>,</a:t>
            </a:r>
            <a:r>
              <a:rPr lang="ru-RU" sz="2400"/>
              <a:t>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8" name="Group 26"/>
          <p:cNvGraphicFramePr>
            <a:graphicFrameLocks noGrp="1"/>
          </p:cNvGraphicFramePr>
          <p:nvPr/>
        </p:nvGraphicFramePr>
        <p:xfrm>
          <a:off x="685800" y="381000"/>
          <a:ext cx="7772400" cy="588264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Уточнение представления о звуковой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слоговой и смысловой стороне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такое звук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слово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предложение?»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«Едем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летим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плывём»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слова»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«Картина- корзина»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антонимов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сходных по звучанию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вы видите вокруг?»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какое»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точное слово»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«Это правда или нет?»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«Назови одним словом»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«Высокий - низкий»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у кого»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«Один-много»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«Составь описание»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«Придумай рассказ»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точнее»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Использование мнемотехники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для развития связной речи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       дошкольников</a:t>
            </a:r>
            <a:r>
              <a:rPr lang="ru-RU" sz="36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Мнемотехника</a:t>
            </a:r>
            <a:r>
              <a:rPr lang="ru-RU" sz="2400"/>
              <a:t> – это система методов и приёмов</a:t>
            </a:r>
            <a:r>
              <a:rPr lang="en-US" sz="2400"/>
              <a:t>,</a:t>
            </a:r>
            <a:r>
              <a:rPr lang="ru-RU" sz="2400"/>
              <a:t> обеспечивающих эффективное запоминание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сохранение и воспроизведение информации.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Использование мнемотехники сокращает время обучения и одновременно решает следующие речевые задачи: обогащение словарного запаса</a:t>
            </a:r>
            <a:r>
              <a:rPr lang="en-US" sz="2400"/>
              <a:t>,</a:t>
            </a:r>
            <a:r>
              <a:rPr lang="ru-RU" sz="2400"/>
              <a:t> составление рассказов</a:t>
            </a:r>
            <a:r>
              <a:rPr lang="en-US" sz="2400"/>
              <a:t>,</a:t>
            </a:r>
            <a:r>
              <a:rPr lang="ru-RU" sz="2400"/>
              <a:t> пересказ худ. литературы</a:t>
            </a:r>
            <a:r>
              <a:rPr lang="en-US" sz="2400"/>
              <a:t>,</a:t>
            </a:r>
            <a:r>
              <a:rPr lang="ru-RU" sz="2400"/>
              <a:t> отгадывание и загадывание загадок</a:t>
            </a:r>
            <a:r>
              <a:rPr lang="en-US" sz="2400"/>
              <a:t>,</a:t>
            </a:r>
            <a:r>
              <a:rPr lang="ru-RU" sz="2400"/>
              <a:t> заучивание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20299106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" y="609600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1520298416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5600"/>
            <a:ext cx="5105400" cy="29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152029769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08000" cy="2780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35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   Театрализованная деятельность как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       средство развития речи детей</a:t>
            </a:r>
            <a:br>
              <a:rPr lang="ru-RU" sz="2800" dirty="0">
                <a:solidFill>
                  <a:srgbClr val="FF3300"/>
                </a:solidFill>
              </a:rPr>
            </a:br>
            <a:r>
              <a:rPr lang="ru-RU" sz="2800" dirty="0">
                <a:solidFill>
                  <a:srgbClr val="FF3300"/>
                </a:solidFill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Театрализованные игры способствуют усвоению элементов речевого общения (мимика</a:t>
            </a:r>
            <a:r>
              <a:rPr lang="en-US" sz="1800" dirty="0"/>
              <a:t>,</a:t>
            </a:r>
            <a:r>
              <a:rPr lang="ru-RU" sz="1800" dirty="0"/>
              <a:t> жест</a:t>
            </a:r>
            <a:r>
              <a:rPr lang="en-US" sz="1800" dirty="0"/>
              <a:t>,</a:t>
            </a:r>
            <a:r>
              <a:rPr lang="ru-RU" sz="1800" dirty="0"/>
              <a:t> поза</a:t>
            </a:r>
            <a:r>
              <a:rPr lang="en-US" sz="1800" dirty="0"/>
              <a:t>,</a:t>
            </a:r>
            <a:r>
              <a:rPr lang="ru-RU" sz="1800" dirty="0"/>
              <a:t> интонация</a:t>
            </a:r>
            <a:r>
              <a:rPr lang="en-US" sz="1800" dirty="0"/>
              <a:t>,</a:t>
            </a:r>
            <a:r>
              <a:rPr lang="ru-RU" sz="1800" dirty="0"/>
              <a:t> модуляция голоса). Театрализованная деятельность – это не просто игра</a:t>
            </a:r>
            <a:r>
              <a:rPr lang="en-US" sz="1800" dirty="0"/>
              <a:t>,</a:t>
            </a:r>
            <a:r>
              <a:rPr lang="ru-RU" sz="1800" dirty="0"/>
              <a:t> а ещё и прекрасное средство для интенсивного развития речи детей</a:t>
            </a:r>
            <a:r>
              <a:rPr lang="en-US" sz="1800" dirty="0"/>
              <a:t>,</a:t>
            </a:r>
            <a:r>
              <a:rPr lang="ru-RU" sz="1800" dirty="0"/>
              <a:t> обогащение словаря</a:t>
            </a:r>
            <a:r>
              <a:rPr lang="en-US" sz="1800" dirty="0"/>
              <a:t>,</a:t>
            </a:r>
            <a:r>
              <a:rPr lang="ru-RU" sz="1800" dirty="0"/>
              <a:t> а так же развития мышления</a:t>
            </a:r>
            <a:r>
              <a:rPr lang="en-US" sz="1800" dirty="0"/>
              <a:t>,</a:t>
            </a:r>
            <a:r>
              <a:rPr lang="ru-RU" sz="1800" dirty="0"/>
              <a:t> воображения</a:t>
            </a:r>
            <a:r>
              <a:rPr lang="en-US" sz="1800" dirty="0"/>
              <a:t>,</a:t>
            </a:r>
            <a:r>
              <a:rPr lang="ru-RU" sz="1800" dirty="0"/>
              <a:t> внимания и памяти</a:t>
            </a:r>
            <a:r>
              <a:rPr lang="en-US" sz="1800" dirty="0"/>
              <a:t>,</a:t>
            </a:r>
            <a:r>
              <a:rPr lang="ru-RU" sz="1800" dirty="0"/>
              <a:t> что является психологической основой правильной речи.</a:t>
            </a:r>
          </a:p>
        </p:txBody>
      </p:sp>
      <p:pic>
        <p:nvPicPr>
          <p:cNvPr id="1026" name="Picture 2" descr="C:\Users\user\Desktop\IMG_20201118_10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01556"/>
            <a:ext cx="3240360" cy="3156444"/>
          </a:xfrm>
          <a:prstGeom prst="rect">
            <a:avLst/>
          </a:prstGeom>
          <a:noFill/>
        </p:spPr>
      </p:pic>
      <p:pic>
        <p:nvPicPr>
          <p:cNvPr id="1028" name="Picture 4" descr="C:\Users\user\Desktop\IMG_20210322_093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999819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58</TotalTime>
  <Words>945</Words>
  <Application>Microsoft Office PowerPoint</Application>
  <PresentationFormat>Экран (4:3)</PresentationFormat>
  <Paragraphs>71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pril</vt:lpstr>
      <vt:lpstr>«Развитие речи дошкольников в играх и упражнениях»</vt:lpstr>
      <vt:lpstr>Слайд 2</vt:lpstr>
      <vt:lpstr>Слайд 3</vt:lpstr>
      <vt:lpstr>       Основные задачи                    речевого развития </vt:lpstr>
      <vt:lpstr>  Игры и упражнения по развитию         речи для детей старшего дошкольного  возраста.</vt:lpstr>
      <vt:lpstr>Слайд 6</vt:lpstr>
      <vt:lpstr>Использование мнемотехники   для развития связной речи             дошкольников </vt:lpstr>
      <vt:lpstr>Слайд 8</vt:lpstr>
      <vt:lpstr>   Театрализованная деятельность как        средство развития речи детей               дошкольного возраста</vt:lpstr>
      <vt:lpstr>  Музыкальные занятия и          развитие речи</vt:lpstr>
      <vt:lpstr>Художественное творчество и развитие речи</vt:lpstr>
      <vt:lpstr>Основные виды дидактических игр</vt:lpstr>
      <vt:lpstr>Пальчиковые игры как способ развития речи детей  дошкольного возраста</vt:lpstr>
      <vt:lpstr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vt:lpstr>
      <vt:lpstr>Слайд 15</vt:lpstr>
      <vt:lpstr>Подвижные игры в речевом развитии</vt:lpstr>
      <vt:lpstr>Предметно развивающая среда в группе</vt:lpstr>
      <vt:lpstr>Слайд 18</vt:lpstr>
      <vt:lpstr>Слайд 19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речи дошкольников в играх и упражнениях»</dc:title>
  <dc:creator>user</dc:creator>
  <cp:keywords>речь</cp:keywords>
  <cp:lastModifiedBy>user</cp:lastModifiedBy>
  <cp:revision>6</cp:revision>
  <dcterms:created xsi:type="dcterms:W3CDTF">2021-03-30T15:43:43Z</dcterms:created>
  <dcterms:modified xsi:type="dcterms:W3CDTF">2021-03-30T16:56:51Z</dcterms:modified>
  <cp:version>0906.0100.01</cp:version>
</cp:coreProperties>
</file>