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7" r:id="rId5"/>
    <p:sldId id="259" r:id="rId6"/>
    <p:sldId id="260" r:id="rId7"/>
    <p:sldId id="264" r:id="rId8"/>
    <p:sldId id="261" r:id="rId9"/>
    <p:sldId id="25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0DB13-7F8C-455A-9AB3-388A15619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B18D4-0B89-4E52-8750-5F668D695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AD9116-812C-4BB3-B0D8-4FC80A32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EEB0AE-AA85-4B18-BE33-1F5555A4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A14B7-ACC9-40CD-96AD-688B6B5E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3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460E1-87BD-4FC3-BA6C-C7604404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913CF0-C835-4CF9-80EB-A1C05B603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A62504-BCF2-40C1-B995-46424C26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DA66F9-BFF9-4C99-93AB-0A97B1B7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937C8-6850-42C7-9172-79E8A9A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7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C19A5D-FD1B-451B-9369-09C3ABA94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BF998F-F160-4001-A1E6-22B06DB01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72092-CF2B-4515-B308-1CF4DC2F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6E2FD8-DE47-4799-9D4B-88952924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0DDAC-5BA1-4121-9BB1-C21275C6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25744-CB0E-48B6-BCDA-B98B5AC0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012DE2-0E6E-4280-9577-9EF73041E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9A658A-4BB7-433B-8A61-FA369CEE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300F6-3D72-4742-99ED-57F4C0B6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DA9FDB-EC0D-48F3-B73C-B7C7251A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D83AD-21A7-4D00-AC6F-033EA6FB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242C2B-3A06-46B0-8A1E-7EC6D9D6E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10B2E-FC9D-4D72-994D-B1AAA889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25882-77D6-4380-BEA2-1F541260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96853-8CA3-414C-9C83-472A3184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FB673-81B5-436D-BD59-E89680D1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AB3399-0C15-4AEF-B3E7-391E1A901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DB4F50-C5EB-4447-B62A-34E0957F2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82B469-9CFB-4D2A-B5E1-3D49AB2E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ACA420-8CC1-485A-81BC-98F94930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0787A3-D78E-495B-8477-AED08A7E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4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C27F6-4DE3-4844-B7B5-8CA9546A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8C12B-3B62-4F8A-8D57-89D52BD3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C58C8-CFE3-4B31-9BA2-102F81DC4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E6D142-8058-462C-9D69-D8FFC6D19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16742B-0B83-48C9-916E-A5942724E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0400A4-B7BC-42CA-9A95-C3ACAF98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E87350-0983-463F-A650-43BD413F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180D68-D0BD-4D1D-9F53-A4E40AD2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1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44B0E-FD53-4EAD-AFFD-45B3CA0B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1A1BDC-B035-4410-9A22-4360E5A6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67BC3E-000D-4243-A59C-6F8C80D8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882614-A045-4DC6-9E42-BB932453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2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421CB6-EE1F-4DB0-9A51-631E13D1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3F843A-3E85-4B4A-B3EA-35D24116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29DE5C-2EDB-4911-9891-F57C268E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1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5D671-6BC9-418D-9FB3-C8CB0BD2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C4187E-4C36-48B8-876D-086CE61F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376906-5F24-4C6C-A448-3F0A3E2CE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B46B44-74B4-4AD5-A646-0EAEDCF70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F37BAA-D672-4342-94FC-6A02648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B70C1A-BE50-4518-832E-DACA73F2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3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8AC06-9937-4663-8AB6-41CA2D00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9094F1-E716-4813-8E51-7B91141FF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07C26F-E745-4278-8B25-D28774EF8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21774B-C95C-4D18-9289-FA3EE103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A0858F-B256-4044-BDA3-E02638B7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3C2F5F-FDE5-4CA4-B954-475E5355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40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D0E6A-3E82-4C9D-AFE3-E735638E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C49A86-3BB4-4310-9F2A-25959D4D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BBB4B-EB30-4D04-B4BB-FFA97BE8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9254-9417-4730-B6B0-07161806AD5B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21DD3-6155-434C-9A49-AB6C610A0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A022AA-D570-4BB7-940C-33CB3F235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56B0-5D02-4DB7-8884-8A4F90949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3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EEBDC8-D1B4-45F2-B4D7-E75F2213111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033857" y="0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45F7EC-7C1C-410F-AE99-BFF753FA94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4286" y="380064"/>
            <a:ext cx="5943600" cy="77978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8E471B-469B-426E-9FDF-956132F6CD41}"/>
              </a:ext>
            </a:extLst>
          </p:cNvPr>
          <p:cNvSpPr/>
          <p:nvPr/>
        </p:nvSpPr>
        <p:spPr>
          <a:xfrm>
            <a:off x="1925855" y="1783428"/>
            <a:ext cx="853284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Региональная</a:t>
            </a:r>
            <a:r>
              <a:rPr lang="ru-RU" sz="3600" b="1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600" b="1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инновационная </a:t>
            </a:r>
            <a:r>
              <a:rPr lang="ru-RU" sz="3600" b="1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площадка</a:t>
            </a:r>
          </a:p>
          <a:p>
            <a:pPr algn="ctr"/>
            <a:r>
              <a:rPr lang="ru-RU" sz="3600" b="1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сфере образования</a:t>
            </a:r>
            <a:endParaRPr lang="ru-RU" sz="3600" b="1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«Юные географы родной земли. </a:t>
            </a:r>
          </a:p>
          <a:p>
            <a:pPr algn="ctr"/>
            <a:r>
              <a:rPr lang="ru-RU" sz="28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Ознакомление старших дошкольников </a:t>
            </a:r>
          </a:p>
          <a:p>
            <a:pPr algn="ctr"/>
            <a:r>
              <a:rPr lang="ru-RU" sz="28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родной страной и Самарским краем»</a:t>
            </a:r>
          </a:p>
          <a:p>
            <a:pPr algn="ctr"/>
            <a:r>
              <a:rPr lang="ru-RU" sz="200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2025-2027г.</a:t>
            </a:r>
            <a:endParaRPr lang="ru-RU" sz="2000" b="0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C18211C-4D9F-4308-BE74-C18B734F23EC}"/>
              </a:ext>
            </a:extLst>
          </p:cNvPr>
          <p:cNvSpPr/>
          <p:nvPr/>
        </p:nvSpPr>
        <p:spPr>
          <a:xfrm>
            <a:off x="8118836" y="4873137"/>
            <a:ext cx="36420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Старшие воспитатели:</a:t>
            </a:r>
          </a:p>
          <a:p>
            <a:pPr algn="ctr"/>
            <a:r>
              <a:rPr lang="ru-RU" sz="2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Цыбусова Светлана Васильевна</a:t>
            </a:r>
          </a:p>
          <a:p>
            <a:pPr algn="ctr"/>
            <a:r>
              <a:rPr lang="ru-RU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Яковлева Татьяна Сергеевна</a:t>
            </a:r>
            <a:endParaRPr lang="ru-RU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A9FCE4-3AC9-4098-93AD-648322F2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" y="3886200"/>
            <a:ext cx="2461572" cy="26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go_iro_blue">
            <a:extLst>
              <a:ext uri="{FF2B5EF4-FFF2-40B4-BE49-F238E27FC236}">
                <a16:creationId xmlns:a16="http://schemas.microsoft.com/office/drawing/2014/main" id="{A10A9E06-19A5-452A-9588-BF0CCBE5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77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D9B392-8C83-44C2-9510-51460DE98A78}"/>
              </a:ext>
            </a:extLst>
          </p:cNvPr>
          <p:cNvSpPr/>
          <p:nvPr/>
        </p:nvSpPr>
        <p:spPr>
          <a:xfrm>
            <a:off x="3079408" y="564811"/>
            <a:ext cx="4642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rgbClr val="2A03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Актуальность проекта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4DC6E2-DBB1-4965-8CD1-0040517F3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71" y="3302385"/>
            <a:ext cx="2640701" cy="33451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F21DE-DA10-4CEA-A93C-E5B939C7C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41" y="1857947"/>
            <a:ext cx="2640701" cy="4100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08F7F1-673B-4EDB-9C9A-867F33872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308" y="400201"/>
            <a:ext cx="2180026" cy="3085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D65E7D-B02D-4BA8-93D4-3DB286C10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408" y="2583751"/>
            <a:ext cx="5258534" cy="2286319"/>
          </a:xfrm>
          <a:prstGeom prst="rect">
            <a:avLst/>
          </a:prstGeom>
        </p:spPr>
      </p:pic>
      <p:pic>
        <p:nvPicPr>
          <p:cNvPr id="8" name="Picture 2" descr="logo_iro_blue">
            <a:extLst>
              <a:ext uri="{FF2B5EF4-FFF2-40B4-BE49-F238E27FC236}">
                <a16:creationId xmlns:a16="http://schemas.microsoft.com/office/drawing/2014/main" id="{59DD71D5-D3BF-49E7-8779-74E2F096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4C402F-3E55-4406-9AFF-CB3DCB93CA5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275904" y="22165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225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D9B392-8C83-44C2-9510-51460DE98A78}"/>
              </a:ext>
            </a:extLst>
          </p:cNvPr>
          <p:cNvSpPr/>
          <p:nvPr/>
        </p:nvSpPr>
        <p:spPr>
          <a:xfrm>
            <a:off x="3960854" y="0"/>
            <a:ext cx="29481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rgbClr val="2A03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проекта: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logo_iro_blue">
            <a:extLst>
              <a:ext uri="{FF2B5EF4-FFF2-40B4-BE49-F238E27FC236}">
                <a16:creationId xmlns:a16="http://schemas.microsoft.com/office/drawing/2014/main" id="{59DD71D5-D3BF-49E7-8779-74E2F096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4C402F-3E55-4406-9AFF-CB3DCB93CA5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275904" y="22165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623C6-E5A0-4BDF-9EB3-C25E20ABF812}"/>
              </a:ext>
            </a:extLst>
          </p:cNvPr>
          <p:cNvSpPr txBox="1"/>
          <p:nvPr/>
        </p:nvSpPr>
        <p:spPr>
          <a:xfrm>
            <a:off x="186267" y="1597630"/>
            <a:ext cx="11015134" cy="4423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 algn="ctr">
              <a:lnSpc>
                <a:spcPct val="115000"/>
              </a:lnSpc>
            </a:pPr>
            <a:r>
              <a:rPr lang="ru-RU" sz="1800" b="1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 проекта:</a:t>
            </a:r>
          </a:p>
          <a:p>
            <a:pPr indent="450215" algn="ctr">
              <a:lnSpc>
                <a:spcPct val="115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Изучить существующие проблемы и выявить готовность педагогов к осуществлению работы по ознакомлению старших дошкольников с родной страной и Самарским краем.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Подобрать диагностический инструментарий по ознакомлению дошкольников с родной страной и Самарским краем.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Повысить квалификацию педагогов в области применения игровых технологий в ознакомлении с родной страной и родным краем.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Распространять педагогический опыт работы по инновационной деятельности.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Создать электронную картотеку образовательных продуктов по тематическим блокам для старших дошкольников, педагогов и родителей по ознакомлению дошкольников с родной страной и Самарским краем.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Активизировать и обогатить воспитательные и образовательные умения родителей в ознакомлении детей с родной страной и Самарским краем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Разработать и внедрить в образовательную деятельность образовательный комплект «Юные географы родной земли» по ознакомлению дошкольников с родной страной и Самарским краем.</a:t>
            </a:r>
            <a:endParaRPr lang="ru-RU" sz="1600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EBAE3-2B57-489E-A2C2-A277BED73670}"/>
              </a:ext>
            </a:extLst>
          </p:cNvPr>
          <p:cNvSpPr txBox="1"/>
          <p:nvPr/>
        </p:nvSpPr>
        <p:spPr>
          <a:xfrm>
            <a:off x="1738762" y="679836"/>
            <a:ext cx="8219858" cy="1125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41960" algn="just">
              <a:lnSpc>
                <a:spcPct val="115000"/>
              </a:lnSpc>
            </a:pPr>
            <a:r>
              <a:rPr lang="ru-RU" sz="20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заключается в практическом использовании образовательного комплекта «Юные географы родной земли» по ознакомлению старших дошкольников с родной страной и Самарским краем.</a:t>
            </a:r>
            <a:endParaRPr lang="ru-RU" dirty="0">
              <a:solidFill>
                <a:srgbClr val="2A03E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2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_iro_blue">
            <a:extLst>
              <a:ext uri="{FF2B5EF4-FFF2-40B4-BE49-F238E27FC236}">
                <a16:creationId xmlns:a16="http://schemas.microsoft.com/office/drawing/2014/main" id="{59DD71D5-D3BF-49E7-8779-74E2F096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4C402F-3E55-4406-9AFF-CB3DCB93CA5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275904" y="22165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8A52F4-C021-4BB1-B14E-1146289CE001}"/>
              </a:ext>
            </a:extLst>
          </p:cNvPr>
          <p:cNvSpPr txBox="1"/>
          <p:nvPr/>
        </p:nvSpPr>
        <p:spPr>
          <a:xfrm>
            <a:off x="1430866" y="2070014"/>
            <a:ext cx="8458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✓с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информацию по содержанию  и разработать  тематические блоки о Самарском крае;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✓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разработать знаки – символы для каждого тематического блока;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✓разработать и внедрить образовательный комплект «Юные географы родной земли» для детей  5 – 6 лет (ознакомление дошкольников с Самарским краем):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✓подобрать диагностический инструментарий;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✓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разработать и внедрить новые формы и способы взаимодействия с семьями воспитанников в рамках реализации проекта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B9CB4C-66BC-48B0-B8A1-7B495C9B15FD}"/>
              </a:ext>
            </a:extLst>
          </p:cNvPr>
          <p:cNvSpPr/>
          <p:nvPr/>
        </p:nvSpPr>
        <p:spPr>
          <a:xfrm>
            <a:off x="2617499" y="254019"/>
            <a:ext cx="561724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2A03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первого года </a:t>
            </a:r>
          </a:p>
          <a:p>
            <a:pPr algn="just"/>
            <a:r>
              <a:rPr lang="ru-RU" sz="3600" dirty="0">
                <a:ln w="0"/>
                <a:solidFill>
                  <a:srgbClr val="2A03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инновационной площадки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23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CD5EFD-6A3A-4372-BD0A-F5EAE952E841}"/>
              </a:ext>
            </a:extLst>
          </p:cNvPr>
          <p:cNvSpPr/>
          <p:nvPr/>
        </p:nvSpPr>
        <p:spPr>
          <a:xfrm>
            <a:off x="3580004" y="4052740"/>
            <a:ext cx="1503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Игровое пособие</a:t>
            </a:r>
          </a:p>
          <a:p>
            <a:pPr algn="ctr"/>
            <a:r>
              <a:rPr lang="ru-RU" sz="140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1400" b="0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BED929-157E-4B47-80B9-AE94D7A3D78D}"/>
              </a:ext>
            </a:extLst>
          </p:cNvPr>
          <p:cNvSpPr/>
          <p:nvPr/>
        </p:nvSpPr>
        <p:spPr>
          <a:xfrm>
            <a:off x="4850123" y="6308151"/>
            <a:ext cx="19848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альбомы</a:t>
            </a:r>
            <a:endParaRPr lang="ru-RU" sz="1400" b="0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5CE23D-4786-4A6A-873E-43F796F767FA}"/>
              </a:ext>
            </a:extLst>
          </p:cNvPr>
          <p:cNvSpPr/>
          <p:nvPr/>
        </p:nvSpPr>
        <p:spPr>
          <a:xfrm>
            <a:off x="666309" y="3987375"/>
            <a:ext cx="21208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журнал </a:t>
            </a:r>
          </a:p>
          <a:p>
            <a:pPr algn="ctr"/>
            <a:r>
              <a:rPr lang="ru-RU" sz="14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родителей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448500-96D6-4AC9-9ED6-D37FBA653FFF}"/>
              </a:ext>
            </a:extLst>
          </p:cNvPr>
          <p:cNvSpPr/>
          <p:nvPr/>
        </p:nvSpPr>
        <p:spPr>
          <a:xfrm>
            <a:off x="9082590" y="3650879"/>
            <a:ext cx="22935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Образовательные рассказы</a:t>
            </a:r>
          </a:p>
          <a:p>
            <a:pPr algn="ctr"/>
            <a:r>
              <a:rPr lang="ru-RU" sz="14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3EC2E6-02DF-4C1A-B010-711B65DD4FA5}"/>
              </a:ext>
            </a:extLst>
          </p:cNvPr>
          <p:cNvSpPr/>
          <p:nvPr/>
        </p:nvSpPr>
        <p:spPr>
          <a:xfrm>
            <a:off x="6359043" y="3581400"/>
            <a:ext cx="16384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rgbClr val="2A03EB"/>
                </a:solidFill>
              </a:rPr>
              <a:t>  Значки</a:t>
            </a:r>
            <a:r>
              <a:rPr lang="ru-RU" sz="1600" dirty="0">
                <a:ln w="0"/>
                <a:solidFill>
                  <a:srgbClr val="2A03EB"/>
                </a:solidFill>
              </a:rPr>
              <a:t> - </a:t>
            </a:r>
            <a:r>
              <a:rPr lang="ru-RU" sz="1400" dirty="0">
                <a:ln w="0"/>
                <a:solidFill>
                  <a:srgbClr val="2A03EB"/>
                </a:solidFill>
              </a:rPr>
              <a:t>символы</a:t>
            </a:r>
            <a:endParaRPr lang="ru-RU" sz="1600" cap="none" spc="0" dirty="0">
              <a:ln w="0"/>
              <a:solidFill>
                <a:srgbClr val="2A03EB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12922F-F8DA-4432-966F-7AC8E4B5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20" y="1412466"/>
            <a:ext cx="2417479" cy="26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1B1A35-D26D-4667-A3B9-844C12E9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3" y="1429637"/>
            <a:ext cx="1806009" cy="24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666C83-D556-4D97-9761-D4798D1BE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541" y="1429637"/>
            <a:ext cx="2535327" cy="20756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11F548-3C29-4BFF-AC1D-A3227180C51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3"/>
          <a:stretch/>
        </p:blipFill>
        <p:spPr bwMode="auto">
          <a:xfrm>
            <a:off x="8971947" y="1586481"/>
            <a:ext cx="2194244" cy="20756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32B8DB2-145B-4F8F-A9D3-9700BC8E584D}"/>
              </a:ext>
            </a:extLst>
          </p:cNvPr>
          <p:cNvSpPr/>
          <p:nvPr/>
        </p:nvSpPr>
        <p:spPr>
          <a:xfrm>
            <a:off x="1870692" y="151205"/>
            <a:ext cx="814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2A03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Структура образовательного комплекта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059CAE-C868-42AF-A029-5C7E887792F7}"/>
              </a:ext>
            </a:extLst>
          </p:cNvPr>
          <p:cNvSpPr/>
          <p:nvPr/>
        </p:nvSpPr>
        <p:spPr>
          <a:xfrm>
            <a:off x="6834962" y="6285003"/>
            <a:ext cx="3863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solidFill>
                  <a:srgbClr val="2A03E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уководство</a:t>
            </a:r>
            <a:r>
              <a:rPr lang="ru-RU" sz="12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педагогов и родителей</a:t>
            </a:r>
          </a:p>
          <a:p>
            <a:pPr algn="ctr"/>
            <a:r>
              <a:rPr lang="ru-RU" sz="140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использованию образовательного комплекта</a:t>
            </a:r>
            <a:endParaRPr lang="ru-RU" sz="1050" b="0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8ECC4C-1474-4BC2-9EBC-3F752FC4D5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00" t="34904" r="41146" b="18326"/>
          <a:stretch/>
        </p:blipFill>
        <p:spPr>
          <a:xfrm>
            <a:off x="7714384" y="4038049"/>
            <a:ext cx="1597737" cy="2301232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6F9833FE-A489-4BA0-AD50-626FABE77D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C73980-1AA8-4619-9B5D-FC345F51F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67"/>
          <a:stretch/>
        </p:blipFill>
        <p:spPr>
          <a:xfrm>
            <a:off x="5139263" y="4283536"/>
            <a:ext cx="1450957" cy="19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7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0EBAB9-9EC0-4385-A485-5BD2068F7C5C}"/>
              </a:ext>
            </a:extLst>
          </p:cNvPr>
          <p:cNvSpPr txBox="1"/>
          <p:nvPr/>
        </p:nvSpPr>
        <p:spPr>
          <a:xfrm>
            <a:off x="1963270" y="131209"/>
            <a:ext cx="872265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spc="-10" dirty="0">
                <a:solidFill>
                  <a:srgbClr val="2A03E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800" kern="100" spc="-10" dirty="0">
                <a:solidFill>
                  <a:srgbClr val="2A03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ехнология Н.А. Коротковой  «Путешествие по карте»</a:t>
            </a:r>
            <a:endParaRPr lang="ru-RU" sz="2000" kern="100" dirty="0">
              <a:solidFill>
                <a:srgbClr val="2A03E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538F98-166D-4225-8313-DFC63EC74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141068"/>
              </p:ext>
            </p:extLst>
          </p:nvPr>
        </p:nvGraphicFramePr>
        <p:xfrm>
          <a:off x="2510117" y="950260"/>
          <a:ext cx="7243483" cy="2659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557">
                  <a:extLst>
                    <a:ext uri="{9D8B030D-6E8A-4147-A177-3AD203B41FA5}">
                      <a16:colId xmlns:a16="http://schemas.microsoft.com/office/drawing/2014/main" val="1322757568"/>
                    </a:ext>
                  </a:extLst>
                </a:gridCol>
                <a:gridCol w="6280926">
                  <a:extLst>
                    <a:ext uri="{9D8B030D-6E8A-4147-A177-3AD203B41FA5}">
                      <a16:colId xmlns:a16="http://schemas.microsoft.com/office/drawing/2014/main" val="2418135571"/>
                    </a:ext>
                  </a:extLst>
                </a:gridCol>
              </a:tblGrid>
              <a:tr h="4181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Алгоритм структуры занятия «Путешествия по карте»</a:t>
                      </a:r>
                      <a:endParaRPr lang="ru-RU" sz="1100" kern="100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/</a:t>
                      </a:r>
                      <a:r>
                        <a:rPr lang="ru-RU" sz="1200" kern="0" dirty="0" err="1">
                          <a:effectLst/>
                        </a:rPr>
                        <a:t>Н.А.Короткова</a:t>
                      </a:r>
                      <a:r>
                        <a:rPr lang="ru-RU" sz="1200" kern="0" dirty="0">
                          <a:effectLst/>
                        </a:rPr>
                        <a:t>/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52637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Этапы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Последовательность деятельности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38623751"/>
                  </a:ext>
                </a:extLst>
              </a:tr>
              <a:tr h="403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актуализация культурно-смыслового контекста, «наводящего» детей на постановку вопросов, проблем, касающихся определенной темы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3839553419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обсуждение идей, предположений детей и взрослого по поводу возникших вопросов, проблем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3488562504"/>
                  </a:ext>
                </a:extLst>
              </a:tr>
              <a:tr h="403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предметно-символическая фиксация или опытная проверка связей и отношений между обсуждаемыми предметами, явлениями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2896690646"/>
                  </a:ext>
                </a:extLst>
              </a:tr>
              <a:tr h="560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4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подбор предметного материала, обеспечивающего продолжение «исследования» в свободной деятельности детей в группе или дома с родителями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327663488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4B72C03-BED7-4386-8EC7-AA8FA8234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705481"/>
              </p:ext>
            </p:extLst>
          </p:nvPr>
        </p:nvGraphicFramePr>
        <p:xfrm>
          <a:off x="2214562" y="3784009"/>
          <a:ext cx="7762875" cy="2701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944">
                  <a:extLst>
                    <a:ext uri="{9D8B030D-6E8A-4147-A177-3AD203B41FA5}">
                      <a16:colId xmlns:a16="http://schemas.microsoft.com/office/drawing/2014/main" val="4120628685"/>
                    </a:ext>
                  </a:extLst>
                </a:gridCol>
                <a:gridCol w="6897931">
                  <a:extLst>
                    <a:ext uri="{9D8B030D-6E8A-4147-A177-3AD203B41FA5}">
                      <a16:colId xmlns:a16="http://schemas.microsoft.com/office/drawing/2014/main" val="2157098023"/>
                    </a:ext>
                  </a:extLst>
                </a:gridCol>
              </a:tblGrid>
              <a:tr h="1708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Алгоритм деятельности взрослого и детей «Путешествия по карте»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062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Этапы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Последовательность деятельности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1985167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1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Выбор пункта назначения.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11741873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Выбор транспортного средства передвижения.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115586977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3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Определение маршрута по глобусу и карте (или возможные разные пути) и прокладывание его цветными маркерами на карте.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24332091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4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Высказывание предположений о том, что и кто может встретиться в пути, в данной местности; что дети знают о пункте назначения.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19799514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5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Само путешествие. Заполнение участка контурной физической карты полушарий линиями пройденных маршрутов, вырезками-метками (животных растений, людей, занятых типичным трудом)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929323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6 этап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Подведение итогов, проверка предположений, что нового узнали.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40" marR="27940" marT="27940" marB="27940" anchor="ctr"/>
                </a:tc>
                <a:extLst>
                  <a:ext uri="{0D108BD9-81ED-4DB2-BD59-A6C34878D82A}">
                    <a16:rowId xmlns:a16="http://schemas.microsoft.com/office/drawing/2014/main" val="213287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3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_iro_blue">
            <a:extLst>
              <a:ext uri="{FF2B5EF4-FFF2-40B4-BE49-F238E27FC236}">
                <a16:creationId xmlns:a16="http://schemas.microsoft.com/office/drawing/2014/main" id="{2A39DC95-BD88-4AD6-A21F-4D665AD6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91A4C-4BB7-4A43-AA68-CB28A562C20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033857" y="0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48B845-8CED-4D49-9780-96BCBDF07CFA}"/>
              </a:ext>
            </a:extLst>
          </p:cNvPr>
          <p:cNvSpPr txBox="1"/>
          <p:nvPr/>
        </p:nvSpPr>
        <p:spPr>
          <a:xfrm>
            <a:off x="429980" y="1488141"/>
            <a:ext cx="10559753" cy="4316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Изучены</a:t>
            </a: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существующие проблемы по ознакомлению старших дошкольников с родной страной и Самарским краем.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Подобран диагностический инструментарий по ознакомлению дошкольников с родной страной и Самарским краем. 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Повышена компетентность педагогов ДОУ в вопросах игровых технологий.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Создан образовательный комплект «Юные географы родной земли» по ознакомлению дошкольников с родной страной и Самарским краем.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Организована образовательная деятельность с использованием образовательного комплекта «Юные географы родной земли» по ознакомлению с родной страной и Самарским краем воспитанников старшего дошкольного возраста.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Трансляция педагогического опыта по теме проекта.</a:t>
            </a:r>
          </a:p>
          <a:p>
            <a:pPr indent="449580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Положительная динамика уровня сформированности представлений старших дошкольников о родной стране и Самарском крае;</a:t>
            </a:r>
          </a:p>
          <a:p>
            <a:pPr indent="450215" algn="just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Вовлечение родителей воспитанников в организацию деятельности по реализации проекта, а также повышение их компетенции в вопросах ознакомления старших дошкольников с родной страной и Самарским краем.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B21018-563B-4E06-9736-E6793099383C}"/>
              </a:ext>
            </a:extLst>
          </p:cNvPr>
          <p:cNvSpPr/>
          <p:nvPr/>
        </p:nvSpPr>
        <p:spPr>
          <a:xfrm>
            <a:off x="3213217" y="557998"/>
            <a:ext cx="45463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Ожидаемый результат</a:t>
            </a:r>
            <a:endParaRPr lang="ru-RU" sz="3600" b="0" cap="none" spc="0" dirty="0">
              <a:ln w="0"/>
              <a:solidFill>
                <a:srgbClr val="2A03E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07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BFA3CE-AA23-4647-8C1E-F3A9BD27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5" y="3829946"/>
            <a:ext cx="4063210" cy="22880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847741-B2BE-4F9D-8BB1-8C450EB25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757" y="3657559"/>
            <a:ext cx="4188717" cy="235877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0C99C6E-90BD-4D2E-8446-2FE25341C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14" y="4356239"/>
            <a:ext cx="3036834" cy="22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go_iro_blue">
            <a:extLst>
              <a:ext uri="{FF2B5EF4-FFF2-40B4-BE49-F238E27FC236}">
                <a16:creationId xmlns:a16="http://schemas.microsoft.com/office/drawing/2014/main" id="{FD74C1BE-6030-4E9A-8AD9-2D9FE085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74187"/>
            <a:ext cx="1438196" cy="121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0AEDCC-F2DE-4D2B-B1BB-D7067ED31CD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420" r="6917" b="7756"/>
          <a:stretch/>
        </p:blipFill>
        <p:spPr bwMode="auto">
          <a:xfrm>
            <a:off x="10033857" y="0"/>
            <a:ext cx="1570432" cy="17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625EF1-7BB5-4D9F-A392-6D0FCCB9FD1B}"/>
              </a:ext>
            </a:extLst>
          </p:cNvPr>
          <p:cNvSpPr txBox="1"/>
          <p:nvPr/>
        </p:nvSpPr>
        <p:spPr>
          <a:xfrm>
            <a:off x="2946400" y="334759"/>
            <a:ext cx="6485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rgbClr val="2A03EB"/>
                </a:solidFill>
              </a:rPr>
              <a:t>Тиражируемость</a:t>
            </a:r>
            <a:r>
              <a:rPr lang="ru-RU" sz="3600" dirty="0">
                <a:solidFill>
                  <a:srgbClr val="2A03EB"/>
                </a:solidFill>
              </a:rPr>
              <a:t> проекта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FC7D5-BAE1-42A5-88EB-B2CC5FAA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9" t="9955" r="902"/>
          <a:stretch/>
        </p:blipFill>
        <p:spPr>
          <a:xfrm>
            <a:off x="828526" y="1731109"/>
            <a:ext cx="3303207" cy="16981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4EA121-BA25-44A7-820B-B60E1B7D12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86" t="17344" r="20208" b="22765"/>
          <a:stretch/>
        </p:blipFill>
        <p:spPr>
          <a:xfrm>
            <a:off x="5740202" y="1731109"/>
            <a:ext cx="3206415" cy="1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9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974EAC-2973-48D5-80F8-57207AAA6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74"/>
          <a:stretch/>
        </p:blipFill>
        <p:spPr>
          <a:xfrm>
            <a:off x="0" y="-6256"/>
            <a:ext cx="12192000" cy="68642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2B27C-E6C9-46CF-9275-CB2ED30150F6}"/>
              </a:ext>
            </a:extLst>
          </p:cNvPr>
          <p:cNvSpPr/>
          <p:nvPr/>
        </p:nvSpPr>
        <p:spPr>
          <a:xfrm>
            <a:off x="2760215" y="116559"/>
            <a:ext cx="7621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2A03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Готовы к сотрудничеству!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FFA9E3-F32F-42DB-8BEE-C52E526F5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1" y="792739"/>
            <a:ext cx="2150534" cy="21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3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671</Words>
  <Application>Microsoft Office PowerPoint</Application>
  <PresentationFormat>Широкоэкранный</PresentationFormat>
  <Paragraphs>79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Цыбусова</dc:creator>
  <cp:lastModifiedBy>Светлана Цыбусова</cp:lastModifiedBy>
  <cp:revision>43</cp:revision>
  <dcterms:created xsi:type="dcterms:W3CDTF">2025-03-27T14:38:50Z</dcterms:created>
  <dcterms:modified xsi:type="dcterms:W3CDTF">2025-12-04T14:45:18Z</dcterms:modified>
</cp:coreProperties>
</file>