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3"/>
  </p:handoutMasterIdLst>
  <p:sldIdLst>
    <p:sldId id="256" r:id="rId2"/>
    <p:sldId id="259" r:id="rId3"/>
    <p:sldId id="262" r:id="rId4"/>
    <p:sldId id="275" r:id="rId5"/>
    <p:sldId id="266" r:id="rId6"/>
    <p:sldId id="267" r:id="rId7"/>
    <p:sldId id="268" r:id="rId8"/>
    <p:sldId id="278" r:id="rId9"/>
    <p:sldId id="271" r:id="rId10"/>
    <p:sldId id="272" r:id="rId11"/>
    <p:sldId id="269" r:id="rId12"/>
    <p:sldId id="270" r:id="rId13"/>
    <p:sldId id="279" r:id="rId14"/>
    <p:sldId id="273" r:id="rId15"/>
    <p:sldId id="274" r:id="rId16"/>
    <p:sldId id="276" r:id="rId17"/>
    <p:sldId id="280" r:id="rId18"/>
    <p:sldId id="281" r:id="rId19"/>
    <p:sldId id="261" r:id="rId20"/>
    <p:sldId id="265" r:id="rId21"/>
    <p:sldId id="28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74"/>
    <a:srgbClr val="173A8D"/>
    <a:srgbClr val="D6DEEA"/>
    <a:srgbClr val="FFFFFF"/>
    <a:srgbClr val="385592"/>
    <a:srgbClr val="9F9289"/>
    <a:srgbClr val="E2DEDB"/>
    <a:srgbClr val="F1F1F1"/>
    <a:srgbClr val="3A5896"/>
    <a:srgbClr val="1D3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15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70000"/>
            <a:ext cx="78867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57958"/>
            <a:ext cx="7886700" cy="1047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r="15448"/>
          <a:stretch/>
        </p:blipFill>
        <p:spPr>
          <a:xfrm>
            <a:off x="-1" y="0"/>
            <a:ext cx="9144001" cy="685800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46381" y="2044413"/>
            <a:ext cx="495436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0"/>
              <a:solidFill>
                <a:srgbClr val="173A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CA3CBF-B5A2-783F-8E1E-EA63EB0E988E}"/>
              </a:ext>
            </a:extLst>
          </p:cNvPr>
          <p:cNvSpPr txBox="1"/>
          <p:nvPr/>
        </p:nvSpPr>
        <p:spPr>
          <a:xfrm>
            <a:off x="265471" y="375176"/>
            <a:ext cx="67252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Народные промыслы как одна из форм нравственно-патриотического воспитания</a:t>
            </a:r>
            <a:endParaRPr lang="ru-RU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9DB984-9FA8-0E46-2B03-0363A18E2131}"/>
              </a:ext>
            </a:extLst>
          </p:cNvPr>
          <p:cNvSpPr txBox="1"/>
          <p:nvPr/>
        </p:nvSpPr>
        <p:spPr>
          <a:xfrm>
            <a:off x="146381" y="5220357"/>
            <a:ext cx="4307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МБДОУ «Детский сад №2» г.о. Самара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Алексеева Юлия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117B3-E7BB-9BBF-C6A5-FE353046A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974" y="368711"/>
            <a:ext cx="5993376" cy="1028198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Игровая деятельность.</a:t>
            </a:r>
            <a:b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ru-RU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Бумажные куклы. Знакомство с национальной одеждой.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38CA3821-A394-47AA-D4A2-061549860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73445" y="1301544"/>
            <a:ext cx="3368164" cy="4490885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7838D1AD-B64E-B949-987D-C9D64E5DB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2392" y="2353876"/>
            <a:ext cx="3368165" cy="4490886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8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E756B3D-C3DB-5701-9969-3D2339456D46}"/>
              </a:ext>
            </a:extLst>
          </p:cNvPr>
          <p:cNvSpPr txBox="1"/>
          <p:nvPr/>
        </p:nvSpPr>
        <p:spPr>
          <a:xfrm>
            <a:off x="2486486" y="173121"/>
            <a:ext cx="586709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Настольно-печатные игры.</a:t>
            </a:r>
          </a:p>
          <a:p>
            <a:pPr algn="ctr"/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Игра-лото «Народы России»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E6E8BA-5021-4F1C-D6F5-467C559B2CED}"/>
              </a:ext>
            </a:extLst>
          </p:cNvPr>
          <p:cNvSpPr txBox="1"/>
          <p:nvPr/>
        </p:nvSpPr>
        <p:spPr>
          <a:xfrm>
            <a:off x="280219" y="5361440"/>
            <a:ext cx="85379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Игра-лото познакомит детей с блюдами национальной кухни народов, населяющих нашу страну, с элементами их национального костюма, орнаментом,  народными музыкальными инструментами, традиционным жилищем каждой из представленных в данной игре народностей.</a:t>
            </a:r>
            <a:endParaRPr lang="ru-RU" sz="20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FFE97CA-AC57-81CE-529E-B67F2B0E3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55951" y="504916"/>
            <a:ext cx="4016795" cy="5355725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691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111115A6-8EA4-536D-6F69-37A20C8CC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08" y="1578077"/>
            <a:ext cx="3782961" cy="5043948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4E3E8E63-47E3-179C-5049-3231283EC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33" y="294970"/>
            <a:ext cx="3782960" cy="5043947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930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D7B96-0A28-D283-2C8A-84559CF19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238" y="162232"/>
            <a:ext cx="6126111" cy="1042947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Сюжетно-ролевая игра</a:t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«Семья», «Магазин».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34C9FB-ADBF-B633-336C-AF70491A3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921" y="1311377"/>
            <a:ext cx="3397660" cy="4530213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27D94F3-B7EC-58C7-209F-BADEC2E95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798" y="1873044"/>
            <a:ext cx="3397660" cy="4530213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279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3A3605-B482-C113-6D52-4BD63FA70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9" y="232732"/>
            <a:ext cx="6656133" cy="977668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Квест-игра «Народные промыслы и ремесла Самарской губернии»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B81D0D4D-627A-8062-BA9F-BAC1308D0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77" y="1493415"/>
            <a:ext cx="4527755" cy="3395816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CE17AD-CCF0-2B80-8006-B0BCBCFB7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67" y="3229452"/>
            <a:ext cx="4527755" cy="3395816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677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920471CA-DBF2-D8E2-77DB-6CB981EF7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916" y="1960195"/>
            <a:ext cx="3436374" cy="4581831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9587F9-6BAF-3706-789F-FEB929929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281" y="1880198"/>
            <a:ext cx="3598608" cy="4741827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A954873-E32E-A755-9EF1-16055C619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716" y="427704"/>
            <a:ext cx="6179574" cy="1047221"/>
          </a:xfrm>
        </p:spPr>
        <p:txBody>
          <a:bodyPr>
            <a:noAutofit/>
          </a:bodyPr>
          <a:lstStyle/>
          <a:p>
            <a:pPr algn="ctr"/>
            <a:r>
              <a:rPr lang="ru-RU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Взаимодействие с родителями. </a:t>
            </a:r>
            <a:br>
              <a:rPr lang="ru-RU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Пополнение уголка «Народного промысла» предметами народного творчества.</a:t>
            </a:r>
            <a:endParaRPr lang="ru-RU" sz="35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3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B54DD-CEAD-081D-142C-3C2A4709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349687"/>
            <a:ext cx="6695768" cy="105141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Организация папок-передвижек. Проводится консультация с родителями.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0595223-40A4-7BC0-865A-03B874C25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5" y="2464676"/>
            <a:ext cx="2959868" cy="418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4C549A7-12FF-B653-0C29-2AC4BD3AE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950" y="2140211"/>
            <a:ext cx="2976345" cy="418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12D1CA1-FAF4-C865-CD5D-9E75FC921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001" y="1679752"/>
            <a:ext cx="2944362" cy="418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89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57ADBA-D8DA-7010-6074-7D9E16EDC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982" y="275945"/>
            <a:ext cx="6282812" cy="1051410"/>
          </a:xfrm>
        </p:spPr>
        <p:txBody>
          <a:bodyPr>
            <a:noAutofit/>
          </a:bodyPr>
          <a:lstStyle/>
          <a:p>
            <a:pPr algn="ctr"/>
            <a:r>
              <a:rPr lang="ru-RU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Организация похода в музей «Русская изба» в детском саду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E9F4165E-1126-7B92-9AC1-06868127A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984" y="1460447"/>
            <a:ext cx="6828810" cy="5121608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157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>
            <a:extLst>
              <a:ext uri="{FF2B5EF4-FFF2-40B4-BE49-F238E27FC236}">
                <a16:creationId xmlns:a16="http://schemas.microsoft.com/office/drawing/2014/main" id="{235D9281-0EDE-ADDF-07F9-7EF40FEDD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53" y="2846438"/>
            <a:ext cx="4812889" cy="3609667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07EEEA1-8130-B09A-4A60-D84E56B6C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782" y="368711"/>
            <a:ext cx="4562165" cy="342162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362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 Box 34"/>
          <p:cNvSpPr txBox="1">
            <a:spLocks noChangeArrowheads="1"/>
          </p:cNvSpPr>
          <p:nvPr/>
        </p:nvSpPr>
        <p:spPr bwMode="gray">
          <a:xfrm rot="3925970">
            <a:off x="7145338" y="5092984"/>
            <a:ext cx="1355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b="1">
                <a:solidFill>
                  <a:srgbClr val="FFFFFF"/>
                </a:solidFill>
              </a:rPr>
              <a:t>Your Text</a:t>
            </a:r>
          </a:p>
        </p:txBody>
      </p:sp>
      <p:sp>
        <p:nvSpPr>
          <p:cNvPr id="103" name="Text Box 35"/>
          <p:cNvSpPr txBox="1">
            <a:spLocks noChangeArrowheads="1"/>
          </p:cNvSpPr>
          <p:nvPr/>
        </p:nvSpPr>
        <p:spPr bwMode="gray">
          <a:xfrm rot="3925970">
            <a:off x="7652543" y="4804853"/>
            <a:ext cx="1001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b="1">
                <a:solidFill>
                  <a:srgbClr val="FFFFFF"/>
                </a:solidFill>
              </a:rPr>
              <a:t>Your 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07E153-703E-3A0A-171D-7F6062294F62}"/>
              </a:ext>
            </a:extLst>
          </p:cNvPr>
          <p:cNvSpPr txBox="1"/>
          <p:nvPr/>
        </p:nvSpPr>
        <p:spPr>
          <a:xfrm>
            <a:off x="2138516" y="1107996"/>
            <a:ext cx="700548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accent2">
                  <a:lumMod val="75000"/>
                </a:schemeClr>
              </a:buClr>
              <a:buSzPct val="115000"/>
              <a:buFont typeface="Courier New" panose="02070309020205020404" pitchFamily="49" charset="0"/>
              <a:buChar char="o"/>
            </a:pPr>
            <a:r>
              <a:rPr lang="ru-RU" sz="2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У детей появилось желание узнавать о творчестве русских умельцев, истории возникновения промыслов.</a:t>
            </a:r>
            <a:endParaRPr lang="ru-RU" sz="22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5A1C65-5B37-E8F2-8F55-C0BD1BFC6B2D}"/>
              </a:ext>
            </a:extLst>
          </p:cNvPr>
          <p:cNvSpPr txBox="1"/>
          <p:nvPr/>
        </p:nvSpPr>
        <p:spPr>
          <a:xfrm>
            <a:off x="858497" y="5152377"/>
            <a:ext cx="81551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>
              <a:buClr>
                <a:schemeClr val="accent2">
                  <a:lumMod val="75000"/>
                </a:schemeClr>
              </a:buClr>
              <a:buSzPct val="115000"/>
              <a:buFont typeface="Courier New" panose="02070309020205020404" pitchFamily="49" charset="0"/>
              <a:buChar char="o"/>
            </a:pPr>
            <a:r>
              <a:rPr lang="ru-RU" sz="2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Произведения народного творчества пробудили в детях первые яркие представления о Родине, о ее культуре, способствовали воспитанию патриотических чувств.</a:t>
            </a:r>
            <a:endParaRPr lang="ru-RU" sz="22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C3E5E-9671-A600-A9DE-98407C31E845}"/>
              </a:ext>
            </a:extLst>
          </p:cNvPr>
          <p:cNvSpPr txBox="1"/>
          <p:nvPr/>
        </p:nvSpPr>
        <p:spPr>
          <a:xfrm>
            <a:off x="1524438" y="2286471"/>
            <a:ext cx="69535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accent2">
                  <a:lumMod val="75000"/>
                </a:schemeClr>
              </a:buClr>
              <a:buSzPct val="115000"/>
              <a:buFont typeface="Courier New" panose="02070309020205020404" pitchFamily="49" charset="0"/>
              <a:buChar char="o"/>
            </a:pPr>
            <a:r>
              <a:rPr lang="ru-RU" sz="2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Дети научились ориентироваться в различных видах росписи и различать изделия народных промыслов.</a:t>
            </a:r>
            <a:endParaRPr lang="ru-RU" sz="22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7FBE5B-F7A1-2FD9-178E-C2D11507DCB9}"/>
              </a:ext>
            </a:extLst>
          </p:cNvPr>
          <p:cNvSpPr txBox="1"/>
          <p:nvPr/>
        </p:nvSpPr>
        <p:spPr>
          <a:xfrm>
            <a:off x="1257299" y="3270168"/>
            <a:ext cx="788670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r">
              <a:buClr>
                <a:schemeClr val="accent2">
                  <a:lumMod val="75000"/>
                </a:schemeClr>
              </a:buClr>
              <a:buSzPct val="115000"/>
              <a:buFont typeface="Courier New" panose="02070309020205020404" pitchFamily="49" charset="0"/>
              <a:buChar char="o"/>
            </a:pPr>
            <a:r>
              <a:rPr lang="ru-RU" sz="2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Познакомились с видами народной игрушки: матрешкой, дымковской глиняной игрушкой, лоскутной куклой, узнали, откуда появился колокольчик.</a:t>
            </a:r>
            <a:endParaRPr lang="ru-RU" sz="22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F1F4DD-BE7A-7962-39EF-1DE0B77AB294}"/>
              </a:ext>
            </a:extLst>
          </p:cNvPr>
          <p:cNvSpPr txBox="1"/>
          <p:nvPr/>
        </p:nvSpPr>
        <p:spPr>
          <a:xfrm>
            <a:off x="230523" y="4526366"/>
            <a:ext cx="826971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2">
                  <a:lumMod val="75000"/>
                </a:schemeClr>
              </a:buClr>
              <a:buSzPct val="115000"/>
              <a:buFont typeface="Courier New" panose="02070309020205020404" pitchFamily="49" charset="0"/>
              <a:buChar char="o"/>
            </a:pPr>
            <a:r>
              <a:rPr lang="ru-RU" sz="2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Приобрели трудовые и творческие умения и навыки.</a:t>
            </a:r>
            <a:endParaRPr lang="ru-RU" sz="22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9BAB6A63-A781-387C-2BAC-C43DB1582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717" y="0"/>
            <a:ext cx="6244097" cy="1107996"/>
          </a:xfrm>
        </p:spPr>
        <p:txBody>
          <a:bodyPr>
            <a:normAutofit/>
          </a:bodyPr>
          <a:lstStyle/>
          <a:p>
            <a:pPr algn="ctr"/>
            <a:r>
              <a:rPr lang="ru-RU" sz="35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Результаты работы</a:t>
            </a:r>
            <a:endParaRPr lang="ru-RU" sz="3500" dirty="0"/>
          </a:p>
        </p:txBody>
      </p:sp>
    </p:spTree>
    <p:extLst>
      <p:ext uri="{BB962C8B-B14F-4D97-AF65-F5344CB8AC3E}">
        <p14:creationId xmlns:p14="http://schemas.microsoft.com/office/powerpoint/2010/main" val="106950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 Box 34"/>
          <p:cNvSpPr txBox="1">
            <a:spLocks noChangeArrowheads="1"/>
          </p:cNvSpPr>
          <p:nvPr/>
        </p:nvSpPr>
        <p:spPr bwMode="gray">
          <a:xfrm rot="3925970">
            <a:off x="7145338" y="5092984"/>
            <a:ext cx="1355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b="1">
                <a:solidFill>
                  <a:srgbClr val="FFFFFF"/>
                </a:solidFill>
              </a:rPr>
              <a:t>Your Text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A85814E7-23A7-3B58-C8B0-725213930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728" y="4984956"/>
            <a:ext cx="8790040" cy="1873044"/>
          </a:xfrm>
        </p:spPr>
        <p:txBody>
          <a:bodyPr>
            <a:noAutofit/>
          </a:bodyPr>
          <a:lstStyle/>
          <a:p>
            <a:pPr indent="457200" algn="just"/>
            <a:r>
              <a:rPr lang="ru-RU" sz="2200" dirty="0">
                <a:solidFill>
                  <a:srgbClr val="333333"/>
                </a:solidFill>
                <a:latin typeface="Times New Roman" panose="02020603050405020304" pitchFamily="18" charset="0"/>
              </a:rPr>
              <a:t>Раннее знакомство с народными промыслами России, мастерством народных умельцев позволит детям почувствовать себя частью русского народа, ценить прошлое и настоящее, заботиться и волноваться о будущем, ощутить гордость за свою страну, уважать свою культуру, стать настоящими патриотами своей Родины.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A66D44-3017-B0F5-974B-2AF7392FAA9F}"/>
              </a:ext>
            </a:extLst>
          </p:cNvPr>
          <p:cNvSpPr txBox="1"/>
          <p:nvPr/>
        </p:nvSpPr>
        <p:spPr>
          <a:xfrm>
            <a:off x="2934929" y="144302"/>
            <a:ext cx="604683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Обращение к народным истокам, декоративно-прикладному искусству русского народа всегда являлось предметом пристального внимания воспитателей детских садов.</a:t>
            </a:r>
            <a:r>
              <a:rPr lang="ru-RU" sz="2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 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86E8420-1368-A340-F23B-D8BD1D1DB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704" y="1646979"/>
            <a:ext cx="4778477" cy="3184822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927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4739740-38A7-5901-6A58-FF6860EAF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0026" y="132735"/>
            <a:ext cx="6931742" cy="2139195"/>
          </a:xfrm>
        </p:spPr>
        <p:txBody>
          <a:bodyPr>
            <a:noAutofit/>
          </a:bodyPr>
          <a:lstStyle/>
          <a:p>
            <a:pPr marL="0" indent="457200" algn="r">
              <a:buNone/>
            </a:pP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</a:rPr>
              <a:t>Любовь к своей отчизне формируется у ребенка с самого раннего детства, когда он восприимчив к яркому, новому. Через знакомство с народным декоративно-прикладным искусством, которое несет в себе национальные традиции, дошкольник соприкасается с жизнью народа, с тем, чем народ живет в прошлом и настоящем.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D0513D1-5AEF-0185-1810-8BC3D9010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8" t="12907" r="1693" b="10664"/>
          <a:stretch/>
        </p:blipFill>
        <p:spPr bwMode="auto">
          <a:xfrm>
            <a:off x="2566221" y="1965315"/>
            <a:ext cx="3761720" cy="467883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641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B6FB775-C0B0-9D97-AD19-7778F7F80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079522"/>
            <a:ext cx="7276485" cy="5899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7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rPr>
              <a:t>Благодарю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935554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DFBAE95-EB39-D263-1671-D64CC881F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0246" y="250722"/>
            <a:ext cx="6607278" cy="2448233"/>
          </a:xfrm>
        </p:spPr>
        <p:txBody>
          <a:bodyPr>
            <a:normAutofit/>
          </a:bodyPr>
          <a:lstStyle/>
          <a:p>
            <a:pPr marL="0" indent="457200" algn="r">
              <a:buNone/>
            </a:pP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Цель:</a:t>
            </a:r>
            <a:r>
              <a:rPr lang="ru-RU" sz="2400" b="1" i="0" dirty="0">
                <a:solidFill>
                  <a:schemeClr val="accent2">
                    <a:lumMod val="75000"/>
                  </a:schemeClr>
                </a:solidFill>
                <a:effectLst/>
                <a:latin typeface="helvetica neue"/>
              </a:rPr>
              <a:t> 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создание условий для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формирования нравственно-патриотических чувств дошкольников путем ознакомления с произведениями декоративно-прикладного творчества.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30E2B-6B1F-3B1D-379C-9729870F48C4}"/>
              </a:ext>
            </a:extLst>
          </p:cNvPr>
          <p:cNvSpPr txBox="1"/>
          <p:nvPr/>
        </p:nvSpPr>
        <p:spPr>
          <a:xfrm>
            <a:off x="1445342" y="1929513"/>
            <a:ext cx="7492182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Задачи: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Способствовать формированию патриотических чувств у детей: любви к родине, уважения к традициям народной культуры и истории, мастерам-умельцам.</a:t>
            </a:r>
            <a:endParaRPr lang="ru-RU" sz="22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9B0DA-13FE-965E-87EC-5BD0024FD89E}"/>
              </a:ext>
            </a:extLst>
          </p:cNvPr>
          <p:cNvSpPr txBox="1"/>
          <p:nvPr/>
        </p:nvSpPr>
        <p:spPr>
          <a:xfrm>
            <a:off x="0" y="3429000"/>
            <a:ext cx="893752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457200" algn="just">
              <a:buFont typeface="+mj-lt"/>
              <a:buAutoNum type="arabicPeriod" startAt="2"/>
            </a:pPr>
            <a:r>
              <a:rPr lang="ru-RU" sz="2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Знакомить детей с историй создания, особенностями внешнего вида и декора</a:t>
            </a:r>
            <a:r>
              <a:rPr lang="ru-RU" sz="22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и способом изготовления изделий народных промыслов.</a:t>
            </a:r>
            <a:endParaRPr lang="ru-RU" sz="2200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marL="457200" indent="457200" algn="just">
              <a:buFont typeface="+mj-lt"/>
              <a:buAutoNum type="arabicPeriod" startAt="2"/>
            </a:pPr>
            <a:r>
              <a:rPr lang="ru-RU" sz="2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Пополнять, уточнять, активизировать словарный запас детей.</a:t>
            </a:r>
            <a:endParaRPr lang="ru-RU" sz="2200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marL="457200" indent="457200" algn="just">
              <a:buFont typeface="+mj-lt"/>
              <a:buAutoNum type="arabicPeriod" startAt="2"/>
            </a:pPr>
            <a:r>
              <a:rPr lang="ru-RU" sz="2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Развивать координированные движения пальцев рук, зрительно-двигательную координацию.</a:t>
            </a:r>
            <a:endParaRPr lang="ru-RU" sz="2200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marL="457200" indent="457200" algn="just">
              <a:buFont typeface="+mj-lt"/>
              <a:buAutoNum type="arabicPeriod" startAt="2"/>
            </a:pPr>
            <a:r>
              <a:rPr lang="ru-RU" sz="2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Воспитывать трудолюбие, самостоятельность, целеустремленность, усидчивость, взаимопомощь, аккуратность, старательность, желание создавать прекрасное.</a:t>
            </a:r>
            <a:endParaRPr lang="ru-RU" sz="22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93133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8F5394-D9FE-3D09-7457-BA485E318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220" y="402395"/>
            <a:ext cx="5934382" cy="9397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Условия достижения опыта работы: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8D2390-D36C-C28D-7D71-AF4D8A83C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561" y="1573888"/>
            <a:ext cx="7261739" cy="4881717"/>
          </a:xfrm>
        </p:spPr>
        <p:txBody>
          <a:bodyPr>
            <a:norm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2200" dirty="0">
                <a:solidFill>
                  <a:srgbClr val="333333"/>
                </a:solidFill>
                <a:latin typeface="Times New Roman" panose="02020603050405020304" pitchFamily="18" charset="0"/>
              </a:rPr>
              <a:t> Анализ методических рекомендаций по ознакомлению детей дошкольного возраста с народными промыслами; изучение особенностей народных промыслов России.</a:t>
            </a:r>
          </a:p>
          <a:p>
            <a:pPr algn="ctr">
              <a:buClr>
                <a:schemeClr val="accent1">
                  <a:lumMod val="75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2200" dirty="0">
                <a:solidFill>
                  <a:srgbClr val="333333"/>
                </a:solidFill>
                <a:latin typeface="Times New Roman" panose="02020603050405020304" pitchFamily="18" charset="0"/>
              </a:rPr>
              <a:t> Создание учебно-методического комплекса: подбор наглядных и дидактических </a:t>
            </a:r>
            <a:r>
              <a:rPr lang="ru-RU" sz="2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материалов по ознакомлению детей с народными промыслами; подбор произведений фольклора, русских народных сказок, легенд; подготовка материалов для организации творческой деятельности детей.</a:t>
            </a:r>
            <a:endParaRPr lang="ru-RU" sz="2200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ctr">
              <a:buClr>
                <a:schemeClr val="accent1">
                  <a:lumMod val="75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2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Формирование предметно – пространственной развивающей среды: познавательной и творческой; изготовление дидактических игр.</a:t>
            </a:r>
            <a:endParaRPr lang="ru-RU" sz="2200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ctr">
              <a:buClr>
                <a:schemeClr val="accent1">
                  <a:lumMod val="75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2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Привлечение родителей как непосредственных участников образовательного процесса.</a:t>
            </a:r>
            <a:endParaRPr lang="ru-RU" sz="22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83975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80A277-ADE3-433D-B646-CC4C5B0DD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490" y="117988"/>
            <a:ext cx="6622026" cy="1401096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Уголки нравственно-патриотического воспитания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ECC6C3E-1961-FB8A-1EDB-3F9DFBED6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482" y="2274326"/>
            <a:ext cx="2735826" cy="3647768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03D0D33-F1B7-4A0A-BEE2-C9E54C5DB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500" y="1549194"/>
            <a:ext cx="2819708" cy="3759611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E4C538D2-61DE-700C-0313-56767897A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92" y="3084872"/>
            <a:ext cx="2586498" cy="344866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697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3CF8E956-1C56-E232-E441-8AE007F98378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6585"/>
            <a:ext cx="3988800" cy="2991600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9A8F759E-CF88-D875-914E-9CDE9941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54" y="3572798"/>
            <a:ext cx="3986979" cy="2990235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8973437-60D6-56CE-195E-C17AE6923123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2798"/>
            <a:ext cx="3988800" cy="2991600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B87DA9DE-D867-7444-3B62-7D37D3B65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54" y="346585"/>
            <a:ext cx="3986978" cy="2990233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B400FAD1-B538-6BB4-7CA0-D892646FA24B}"/>
              </a:ext>
            </a:extLst>
          </p:cNvPr>
          <p:cNvSpPr/>
          <p:nvPr/>
        </p:nvSpPr>
        <p:spPr>
          <a:xfrm>
            <a:off x="1991029" y="3133554"/>
            <a:ext cx="4807975" cy="88122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74559A-E018-1923-CED4-BAC8E2EB7D69}"/>
              </a:ext>
            </a:extLst>
          </p:cNvPr>
          <p:cNvSpPr txBox="1"/>
          <p:nvPr/>
        </p:nvSpPr>
        <p:spPr>
          <a:xfrm>
            <a:off x="2224542" y="3336818"/>
            <a:ext cx="4544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«Народные промыслы»</a:t>
            </a:r>
          </a:p>
        </p:txBody>
      </p:sp>
    </p:spTree>
    <p:extLst>
      <p:ext uri="{BB962C8B-B14F-4D97-AF65-F5344CB8AC3E}">
        <p14:creationId xmlns:p14="http://schemas.microsoft.com/office/powerpoint/2010/main" val="642469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A2A87-4670-9C10-8AD0-C670A7919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946" y="707923"/>
            <a:ext cx="5624666" cy="11061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Занятия художественно-эстетическим творчеством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20612A1-416E-E1D0-14FE-3162D30AC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42" y="2740743"/>
            <a:ext cx="2700797" cy="3601063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C77E6BEE-0D69-9726-C6C4-B2402C74A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36" y="2109018"/>
            <a:ext cx="2892527" cy="3856703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06797297-EC57-0360-5049-C3E7B21AE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560" y="1471770"/>
            <a:ext cx="2679136" cy="3572180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314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F39BB-A9BC-C6D8-3C82-9BF31B594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272" y="290694"/>
            <a:ext cx="6150078" cy="10472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Коммуникативная деятельность. Развитие речи.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6C93114-22DE-D3D8-D303-35026DA5F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0" r="968" b="12903"/>
          <a:stretch/>
        </p:blipFill>
        <p:spPr bwMode="auto">
          <a:xfrm>
            <a:off x="1729804" y="1830602"/>
            <a:ext cx="6785546" cy="4420551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547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876DF-952D-64EC-B064-A0319D58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240" y="334939"/>
            <a:ext cx="6474541" cy="1036661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Познавательная деятельность. Математическое развитие.</a:t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Игровое упражнение «Счет матрешек»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9E57427B-6283-AAD4-CE7B-218491A68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631" y="2051842"/>
            <a:ext cx="3486150" cy="4648200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273A44E0-4818-EB30-2B67-07AF6B537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56" y="1712629"/>
            <a:ext cx="3486150" cy="4648200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007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537</TotalTime>
  <Words>548</Words>
  <Application>Microsoft Office PowerPoint</Application>
  <PresentationFormat>Экран (4:3)</PresentationFormat>
  <Paragraphs>43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helvetica neue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Условия достижения опыта работы:</vt:lpstr>
      <vt:lpstr>Уголки нравственно-патриотического воспитания</vt:lpstr>
      <vt:lpstr>Презентация PowerPoint</vt:lpstr>
      <vt:lpstr>Занятия художественно-эстетическим творчеством  </vt:lpstr>
      <vt:lpstr>Коммуникативная деятельность. Развитие речи.</vt:lpstr>
      <vt:lpstr>Познавательная деятельность. Математическое развитие.  Игровое упражнение «Счет матрешек»</vt:lpstr>
      <vt:lpstr>Игровая деятельность.  Бумажные куклы. Знакомство с национальной одеждой.</vt:lpstr>
      <vt:lpstr>Презентация PowerPoint</vt:lpstr>
      <vt:lpstr>Презентация PowerPoint</vt:lpstr>
      <vt:lpstr>Сюжетно-ролевая игра  «Семья», «Магазин».</vt:lpstr>
      <vt:lpstr>Квест-игра «Народные промыслы и ремесла Самарской губернии»</vt:lpstr>
      <vt:lpstr>Взаимодействие с родителями.  Пополнение уголка «Народного промысла» предметами народного творчества.</vt:lpstr>
      <vt:lpstr>Организация папок-передвижек. Проводится консультация с родителями.</vt:lpstr>
      <vt:lpstr>Организация похода в музей «Русская изба» в детском саду</vt:lpstr>
      <vt:lpstr>Презентация PowerPoint</vt:lpstr>
      <vt:lpstr>Результаты работы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Vjacheslav Alekseev</cp:lastModifiedBy>
  <cp:revision>94</cp:revision>
  <dcterms:created xsi:type="dcterms:W3CDTF">2016-11-18T14:12:19Z</dcterms:created>
  <dcterms:modified xsi:type="dcterms:W3CDTF">2023-04-22T17:20:58Z</dcterms:modified>
</cp:coreProperties>
</file>