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3" r:id="rId2"/>
    <p:sldId id="355" r:id="rId3"/>
    <p:sldId id="312" r:id="rId4"/>
    <p:sldId id="340" r:id="rId5"/>
    <p:sldId id="343" r:id="rId6"/>
    <p:sldId id="342" r:id="rId7"/>
    <p:sldId id="344" r:id="rId8"/>
    <p:sldId id="354" r:id="rId9"/>
    <p:sldId id="351" r:id="rId10"/>
    <p:sldId id="313" r:id="rId11"/>
  </p:sldIdLst>
  <p:sldSz cx="12192000" cy="6858000"/>
  <p:notesSz cx="6858000" cy="9144000"/>
  <p:embeddedFontLst>
    <p:embeddedFont>
      <p:font typeface="Gadugi" pitchFamily="34" charset="0"/>
      <p:regular r:id="rId14"/>
      <p:bold r:id="rId15"/>
    </p:embeddedFont>
    <p:embeddedFont>
      <p:font typeface="Arial Unicode MS" pitchFamily="34" charset="-128"/>
      <p:regular r:id="rId16"/>
    </p:embeddedFont>
    <p:embeddedFont>
      <p:font typeface="Poppins Black" charset="0"/>
      <p:bold r:id="rId17"/>
      <p:boldItalic r:id="rId18"/>
    </p:embeddedFont>
    <p:embeddedFont>
      <p:font typeface="Poppins Light" charset="0"/>
      <p:regular r:id="rId19"/>
      <p:italic r:id="rId20"/>
    </p:embeddedFont>
    <p:embeddedFont>
      <p:font typeface="맑은 고딕" pitchFamily="34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7DE"/>
    <a:srgbClr val="D7A5D7"/>
    <a:srgbClr val="FFBC38"/>
    <a:srgbClr val="FF8086"/>
    <a:srgbClr val="FF6C45"/>
    <a:srgbClr val="7793F0"/>
    <a:srgbClr val="6BCE95"/>
    <a:srgbClr val="FF546D"/>
    <a:srgbClr val="DBEEF9"/>
    <a:srgbClr val="FFF5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0" autoAdjust="0"/>
    <p:restoredTop sz="94660"/>
  </p:normalViewPr>
  <p:slideViewPr>
    <p:cSldViewPr snapToGrid="0">
      <p:cViewPr>
        <p:scale>
          <a:sx n="66" d="100"/>
          <a:sy n="66" d="100"/>
        </p:scale>
        <p:origin x="-92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EA5FED0-5B1A-4FFD-A817-444939FC44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F6C9457-367E-4592-A64C-8D4D39266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2F4A-14F4-46CF-9767-2B0DBD385A69}" type="datetimeFigureOut">
              <a:rPr lang="ko-KR" altLang="en-US" smtClean="0"/>
              <a:pPr/>
              <a:t>2023-03-13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AEAB73C-D065-42A8-B48E-231E703270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0AC1CB8-18C0-4C64-AA85-4D1B5CEF3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6A87-DFEF-4B9B-8779-146DBA8AAC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675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2023-03-13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sv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5C4793D9-378D-4226-B652-8CF471B1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F7E610D8-1377-401B-9B4F-5E25BE85F072}"/>
              </a:ext>
            </a:extLst>
          </p:cNvPr>
          <p:cNvSpPr/>
          <p:nvPr userDrawn="1"/>
        </p:nvSpPr>
        <p:spPr>
          <a:xfrm>
            <a:off x="2565400" y="1003300"/>
            <a:ext cx="7061200" cy="48514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xmlns="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xmlns="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xmlns="" id="{9F5F0DD1-BC35-4988-A914-1A2E34667F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711" y="2018935"/>
            <a:ext cx="1756232" cy="1820979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xmlns="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60200">
            <a:off x="9503935" y="4068078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8661" y="2241700"/>
            <a:ext cx="1558751" cy="192967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9101" y="5196228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803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0617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2873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2416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3917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49554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xmlns="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73670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7260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734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xmlns="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684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43C4C2B9-F078-4461-BFFD-863F79C71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5C4793D9-378D-4226-B652-8CF471B1BD0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xmlns="" id="{F7E610D8-1377-401B-9B4F-5E25BE85F072}"/>
              </a:ext>
            </a:extLst>
          </p:cNvPr>
          <p:cNvSpPr/>
          <p:nvPr userDrawn="1"/>
        </p:nvSpPr>
        <p:spPr>
          <a:xfrm>
            <a:off x="2802110" y="1470656"/>
            <a:ext cx="6587780" cy="3916688"/>
          </a:xfrm>
          <a:prstGeom prst="roundRect">
            <a:avLst>
              <a:gd name="adj" fmla="val 5410"/>
            </a:avLst>
          </a:prstGeom>
          <a:solidFill>
            <a:srgbClr val="D7A5D7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xmlns="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37175">
            <a:off x="10475070" y="289503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177" y="4998163"/>
            <a:ext cx="1388229" cy="138822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5FBB6EA3-0425-4A83-ACF5-0FAF11140C0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21815">
            <a:off x="9154829" y="470776"/>
            <a:ext cx="821135" cy="141846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737" y="623520"/>
            <a:ext cx="2568405" cy="9679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4D56D8E6-FBB1-4ACA-B6EB-A25530A53D5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23021">
            <a:off x="2415768" y="1573937"/>
            <a:ext cx="326068" cy="116453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57C6ED80-EE13-433A-A24F-293C96AD6DE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453" y="3001844"/>
            <a:ext cx="935724" cy="115839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05" y="240916"/>
            <a:ext cx="1808014" cy="13737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012AB28D-9007-4C28-9F9E-C614CBB1E8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7245" y="5431230"/>
            <a:ext cx="1477642" cy="11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3815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xmlns="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05771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xmlns="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7596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xmlns="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68302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0811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4F46929A-99F6-4803-AADD-E248E3A52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42FE5389-A5FB-41B9-8CD0-650849B461C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6881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8815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6429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2A2E0AD-163C-4A4E-80BC-21114F0D60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07365">
            <a:off x="269400" y="0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8BD60948-590C-41F1-866A-89604E0C1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83"/>
          <a:stretch/>
        </p:blipFill>
        <p:spPr>
          <a:xfrm>
            <a:off x="10532707" y="5605371"/>
            <a:ext cx="1659293" cy="12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3122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6337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2043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0888E836-5B2F-423C-BE8C-132383DBB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BFC3001-7E4F-48C1-99B3-0A6A4179FF4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400" b="1" dirty="0">
              <a:solidFill>
                <a:srgbClr val="5747E1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4417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xmlns="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8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76" r:id="rId23"/>
    <p:sldLayoutId id="2147483664" r:id="rId2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B02A3E-32B3-4D32-8BBB-90694B263365}"/>
              </a:ext>
            </a:extLst>
          </p:cNvPr>
          <p:cNvSpPr txBox="1"/>
          <p:nvPr/>
        </p:nvSpPr>
        <p:spPr>
          <a:xfrm>
            <a:off x="2539999" y="1188114"/>
            <a:ext cx="7184572" cy="27392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ea typeface="Gadugi" pitchFamily="34" charset="0"/>
                <a:cs typeface="Arial" pitchFamily="34" charset="0"/>
              </a:rPr>
              <a:t>Мастер-класс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Gadugi" pitchFamily="34" charset="0"/>
                <a:cs typeface="Arial" pitchFamily="34" charset="0"/>
              </a:rPr>
              <a:t>«Авторские игровые поля 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Gadugi" pitchFamily="34" charset="0"/>
                <a:cs typeface="Arial" pitchFamily="34" charset="0"/>
              </a:rPr>
              <a:t>для программируемых моделей с   использованием логопедической   мозаики «Дары Фрёбеля»</a:t>
            </a:r>
            <a:endParaRPr lang="ko-KR" alt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xmlns="" id="{487D68B9-C82E-45B1-A22A-F7EA134E40C9}"/>
              </a:ext>
            </a:extLst>
          </p:cNvPr>
          <p:cNvSpPr/>
          <p:nvPr/>
        </p:nvSpPr>
        <p:spPr>
          <a:xfrm>
            <a:off x="5254170" y="5929085"/>
            <a:ext cx="3831773" cy="740229"/>
          </a:xfrm>
          <a:prstGeom prst="roundRect">
            <a:avLst>
              <a:gd name="adj" fmla="val 50000"/>
            </a:avLst>
          </a:prstGeom>
          <a:solidFill>
            <a:srgbClr val="FA4205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Учитель-дефектолог                                       </a:t>
            </a:r>
            <a:r>
              <a:rPr lang="ru-RU" altLang="ko-KR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Харлан Ольга Сергеевна</a:t>
            </a:r>
            <a:endParaRPr lang="ko-KR" altLang="en-US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087" y="0"/>
            <a:ext cx="754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+mn-ea"/>
              </a:rPr>
              <a:t>Муниципальное бюджетное дошкольное образовательное учреждение «Детский сад комбинированного вида № 2» </a:t>
            </a:r>
            <a:endParaRPr lang="ru-RU" alt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+mn-ea"/>
              </a:rPr>
              <a:t>городского округа Самара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://www.sitech.co.nz/images/1987-Bee%20Bot%20with%20docking%20st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t="13503" b="21214"/>
          <a:stretch>
            <a:fillRect/>
          </a:stretch>
        </p:blipFill>
        <p:spPr>
          <a:xfrm>
            <a:off x="3042718" y="3941495"/>
            <a:ext cx="2721792" cy="17771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Picture 2" descr="https://avatars.mds.yandex.net/i?id=3787685f47ab62494da5f90f40fcdac70e7a1540-702093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286" y="3959224"/>
            <a:ext cx="2434317" cy="181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08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7B51DC7F-CA8B-4C94-851F-D1C4425E870C}"/>
              </a:ext>
            </a:extLst>
          </p:cNvPr>
          <p:cNvSpPr/>
          <p:nvPr/>
        </p:nvSpPr>
        <p:spPr>
          <a:xfrm>
            <a:off x="2844800" y="2384153"/>
            <a:ext cx="6487886" cy="193899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6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ТВОРЧЕСКИХ УСПЕХОВ !!!</a:t>
            </a:r>
            <a:endParaRPr lang="ko-KR" altLang="en-U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4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79270\Desktop\Дефектолог года\ФОТО ВИЗИТКА\интегрированность творческого пространства\Без имени 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667" y="1233715"/>
            <a:ext cx="3472165" cy="2380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639742" y="3487165"/>
            <a:ext cx="2598059" cy="322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7" name="Picture 1" descr="C:\Users\79270\Desktop\Мастер класс ДГ\Фото для буклета\изображение_viber_2023-02-19_23-00-47-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229" y="1214753"/>
            <a:ext cx="3454400" cy="243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40351" y="3882797"/>
            <a:ext cx="3176905" cy="2474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Изображение 4" descr="изображение_viber_2023-02-26_07-20-14-1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2703" y="3773353"/>
            <a:ext cx="3648642" cy="2641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1190172" y="209620"/>
            <a:ext cx="1036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Авторские игровые поля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программируемых моделей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Изображение 7" descr="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105" y="1234984"/>
            <a:ext cx="1954530" cy="19545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3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396AAD-A76C-4D06-BAC2-2A56EBAFC03E}"/>
              </a:ext>
            </a:extLst>
          </p:cNvPr>
          <p:cNvSpPr txBox="1"/>
          <p:nvPr/>
        </p:nvSpPr>
        <p:spPr>
          <a:xfrm>
            <a:off x="2012867" y="1236849"/>
            <a:ext cx="81788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b="0" dirty="0">
                <a:solidFill>
                  <a:srgbClr val="7793F0"/>
                </a:solidFill>
                <a:latin typeface="+mj-lt"/>
              </a:rPr>
              <a:t>Contents</a:t>
            </a:r>
            <a:endParaRPr lang="ko-KR" altLang="en-US" b="0" dirty="0">
              <a:solidFill>
                <a:srgbClr val="7793F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16F1A0-FD61-41B8-BCEA-2EC34383EAE4}"/>
              </a:ext>
            </a:extLst>
          </p:cNvPr>
          <p:cNvSpPr txBox="1"/>
          <p:nvPr/>
        </p:nvSpPr>
        <p:spPr>
          <a:xfrm>
            <a:off x="2282261" y="2758496"/>
            <a:ext cx="30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7793F0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7793F0"/>
                </a:solidFill>
              </a:rPr>
              <a:t>amet</a:t>
            </a:r>
            <a:endParaRPr lang="en-US" altLang="ko-KR" sz="1400" dirty="0">
              <a:solidFill>
                <a:srgbClr val="7793F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7793F0"/>
                </a:solidFill>
              </a:rPr>
              <a:t>Consectetur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adipisicing</a:t>
            </a:r>
            <a:endParaRPr lang="en-US" altLang="ko-KR" sz="1400" dirty="0">
              <a:solidFill>
                <a:srgbClr val="7793F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7793F0"/>
                </a:solidFill>
              </a:rPr>
              <a:t>elit</a:t>
            </a:r>
            <a:r>
              <a:rPr lang="en-US" altLang="ko-KR" sz="1400" dirty="0">
                <a:solidFill>
                  <a:srgbClr val="7793F0"/>
                </a:solidFill>
              </a:rPr>
              <a:t>, sed do </a:t>
            </a:r>
            <a:r>
              <a:rPr lang="en-US" altLang="ko-KR" sz="1400" dirty="0" err="1">
                <a:solidFill>
                  <a:srgbClr val="7793F0"/>
                </a:solidFill>
              </a:rPr>
              <a:t>eiusmod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tempor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incididunt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ut</a:t>
            </a:r>
            <a:endParaRPr lang="ko-KR" altLang="en-US" sz="1400" dirty="0">
              <a:solidFill>
                <a:srgbClr val="7793F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CD9E881D-27C4-4144-A4C4-33C8ACE37C55}"/>
              </a:ext>
            </a:extLst>
          </p:cNvPr>
          <p:cNvSpPr/>
          <p:nvPr/>
        </p:nvSpPr>
        <p:spPr>
          <a:xfrm>
            <a:off x="1952061" y="2346796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7793F0"/>
                </a:solidFill>
                <a:latin typeface="+mj-lt"/>
              </a:rPr>
              <a:t>01. Lorem ipsum</a:t>
            </a:r>
            <a:endParaRPr lang="ko-KR" altLang="en-US" sz="2000" dirty="0">
              <a:solidFill>
                <a:srgbClr val="7793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0BBC1D-7AE9-400E-9DC7-2336FB331EDA}"/>
              </a:ext>
            </a:extLst>
          </p:cNvPr>
          <p:cNvSpPr txBox="1"/>
          <p:nvPr/>
        </p:nvSpPr>
        <p:spPr>
          <a:xfrm>
            <a:off x="2282261" y="4589873"/>
            <a:ext cx="30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7793F0"/>
                </a:solidFill>
              </a:rPr>
              <a:t>Lorem ipsum dolor sit </a:t>
            </a:r>
            <a:r>
              <a:rPr lang="en-US" altLang="ko-KR" sz="1400" dirty="0" err="1">
                <a:solidFill>
                  <a:srgbClr val="7793F0"/>
                </a:solidFill>
              </a:rPr>
              <a:t>amet</a:t>
            </a:r>
            <a:endParaRPr lang="en-US" altLang="ko-KR" sz="1400" dirty="0">
              <a:solidFill>
                <a:srgbClr val="7793F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7793F0"/>
                </a:solidFill>
              </a:rPr>
              <a:t>Consectetur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adipisicing</a:t>
            </a:r>
            <a:endParaRPr lang="en-US" altLang="ko-KR" sz="1400" dirty="0">
              <a:solidFill>
                <a:srgbClr val="7793F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rgbClr val="7793F0"/>
                </a:solidFill>
              </a:rPr>
              <a:t>elit</a:t>
            </a:r>
            <a:r>
              <a:rPr lang="en-US" altLang="ko-KR" sz="1400" dirty="0">
                <a:solidFill>
                  <a:srgbClr val="7793F0"/>
                </a:solidFill>
              </a:rPr>
              <a:t>, sed do </a:t>
            </a:r>
            <a:r>
              <a:rPr lang="en-US" altLang="ko-KR" sz="1400" dirty="0" err="1">
                <a:solidFill>
                  <a:srgbClr val="7793F0"/>
                </a:solidFill>
              </a:rPr>
              <a:t>eiusmod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tempor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incididunt</a:t>
            </a:r>
            <a:r>
              <a:rPr lang="en-US" altLang="ko-KR" sz="1400" dirty="0">
                <a:solidFill>
                  <a:srgbClr val="7793F0"/>
                </a:solidFill>
              </a:rPr>
              <a:t> </a:t>
            </a:r>
            <a:r>
              <a:rPr lang="en-US" altLang="ko-KR" sz="1400" dirty="0" err="1">
                <a:solidFill>
                  <a:srgbClr val="7793F0"/>
                </a:solidFill>
              </a:rPr>
              <a:t>ut</a:t>
            </a:r>
            <a:endParaRPr lang="ko-KR" altLang="en-US" sz="1400" dirty="0">
              <a:solidFill>
                <a:srgbClr val="7793F0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8D60660C-F57B-4AA6-BBB9-3BBCB8D4FF7E}"/>
              </a:ext>
            </a:extLst>
          </p:cNvPr>
          <p:cNvSpPr/>
          <p:nvPr/>
        </p:nvSpPr>
        <p:spPr>
          <a:xfrm>
            <a:off x="1952061" y="4178173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7793F0"/>
                </a:solidFill>
                <a:latin typeface="+mj-lt"/>
              </a:rPr>
              <a:t>02. Lorem ipsum</a:t>
            </a:r>
            <a:endParaRPr lang="ko-KR" altLang="en-US" sz="2000" dirty="0">
              <a:solidFill>
                <a:srgbClr val="7793F0"/>
              </a:solidFill>
              <a:latin typeface="+mj-lt"/>
            </a:endParaRPr>
          </a:p>
        </p:txBody>
      </p:sp>
      <p:pic>
        <p:nvPicPr>
          <p:cNvPr id="2054" name="Picture 6" descr="Педагогический потенциал  Мини-робота Bee-Bot  Развитие коммуникативных навыков, создание дружеских взаимоотношений в группе  Развитие логического мышления Развитие умения составлять алгоритмы Развитие мелкой моторики Развитие Пространственной ориентации Освоение правил дорожного движения Формирование речи Закрепление умения считать в пределах десятка 7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29" y="304801"/>
            <a:ext cx="8656513" cy="621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s://dou-shkola.ru/IMG/jpg/201al_2.jpg"/>
          <p:cNvPicPr>
            <a:picLocks noChangeAspect="1" noChangeArrowheads="1"/>
          </p:cNvPicPr>
          <p:nvPr/>
        </p:nvPicPr>
        <p:blipFill>
          <a:blip r:embed="rId3" cstate="print"/>
          <a:srcRect l="8367" t="27445" r="8250"/>
          <a:stretch>
            <a:fillRect/>
          </a:stretch>
        </p:blipFill>
        <p:spPr bwMode="auto">
          <a:xfrm>
            <a:off x="8897257" y="232228"/>
            <a:ext cx="3091544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1" descr="IMG_20210226_112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5944" y="3509325"/>
            <a:ext cx="2757714" cy="290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72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자유형: 도형 29">
            <a:extLst>
              <a:ext uri="{FF2B5EF4-FFF2-40B4-BE49-F238E27FC236}">
                <a16:creationId xmlns:a16="http://schemas.microsoft.com/office/drawing/2014/main" xmlns="" id="{3BBB7D55-BD60-40CD-B785-05014E570A7E}"/>
              </a:ext>
            </a:extLst>
          </p:cNvPr>
          <p:cNvSpPr/>
          <p:nvPr/>
        </p:nvSpPr>
        <p:spPr>
          <a:xfrm>
            <a:off x="5053652" y="2410621"/>
            <a:ext cx="1857019" cy="1857017"/>
          </a:xfrm>
          <a:custGeom>
            <a:avLst/>
            <a:gdLst>
              <a:gd name="connsiteX0" fmla="*/ 1468384 w 2842361"/>
              <a:gd name="connsiteY0" fmla="*/ 20303 h 2842361"/>
              <a:gd name="connsiteX1" fmla="*/ 1468384 w 2842361"/>
              <a:gd name="connsiteY1" fmla="*/ 20303 h 2842361"/>
              <a:gd name="connsiteX2" fmla="*/ 1452396 w 2842361"/>
              <a:gd name="connsiteY2" fmla="*/ 19795 h 2842361"/>
              <a:gd name="connsiteX3" fmla="*/ 1423719 w 2842361"/>
              <a:gd name="connsiteY3" fmla="*/ 19034 h 2842361"/>
              <a:gd name="connsiteX4" fmla="*/ 19034 w 2842361"/>
              <a:gd name="connsiteY4" fmla="*/ 1423718 h 2842361"/>
              <a:gd name="connsiteX5" fmla="*/ 1423719 w 2842361"/>
              <a:gd name="connsiteY5" fmla="*/ 2828150 h 2842361"/>
              <a:gd name="connsiteX6" fmla="*/ 1452650 w 2842361"/>
              <a:gd name="connsiteY6" fmla="*/ 2827388 h 2842361"/>
              <a:gd name="connsiteX7" fmla="*/ 1468384 w 2842361"/>
              <a:gd name="connsiteY7" fmla="*/ 2826881 h 2842361"/>
              <a:gd name="connsiteX8" fmla="*/ 1468384 w 2842361"/>
              <a:gd name="connsiteY8" fmla="*/ 2826881 h 2842361"/>
              <a:gd name="connsiteX9" fmla="*/ 2828150 w 2842361"/>
              <a:gd name="connsiteY9" fmla="*/ 1423718 h 2842361"/>
              <a:gd name="connsiteX10" fmla="*/ 1468384 w 2842361"/>
              <a:gd name="connsiteY10" fmla="*/ 20303 h 284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61" h="2842361">
                <a:moveTo>
                  <a:pt x="1468384" y="20303"/>
                </a:moveTo>
                <a:cubicBezTo>
                  <a:pt x="1468384" y="20303"/>
                  <a:pt x="1468384" y="20303"/>
                  <a:pt x="1468384" y="20303"/>
                </a:cubicBezTo>
                <a:lnTo>
                  <a:pt x="1452396" y="19795"/>
                </a:lnTo>
                <a:cubicBezTo>
                  <a:pt x="1442752" y="19541"/>
                  <a:pt x="1433362" y="19034"/>
                  <a:pt x="1423719" y="19034"/>
                </a:cubicBezTo>
                <a:cubicBezTo>
                  <a:pt x="649175" y="19034"/>
                  <a:pt x="19034" y="649175"/>
                  <a:pt x="19034" y="1423718"/>
                </a:cubicBezTo>
                <a:cubicBezTo>
                  <a:pt x="19034" y="2198262"/>
                  <a:pt x="649175" y="2828150"/>
                  <a:pt x="1423719" y="2828150"/>
                </a:cubicBezTo>
                <a:cubicBezTo>
                  <a:pt x="1433362" y="2828150"/>
                  <a:pt x="1443006" y="2827642"/>
                  <a:pt x="1452650" y="2827388"/>
                </a:cubicBezTo>
                <a:lnTo>
                  <a:pt x="1468384" y="2826881"/>
                </a:lnTo>
                <a:cubicBezTo>
                  <a:pt x="1468384" y="2826881"/>
                  <a:pt x="1468384" y="2826881"/>
                  <a:pt x="1468384" y="2826881"/>
                </a:cubicBezTo>
                <a:cubicBezTo>
                  <a:pt x="2231000" y="2803025"/>
                  <a:pt x="2828150" y="2186842"/>
                  <a:pt x="2828150" y="1423718"/>
                </a:cubicBezTo>
                <a:cubicBezTo>
                  <a:pt x="2828150" y="660595"/>
                  <a:pt x="2230746" y="44158"/>
                  <a:pt x="1468384" y="20303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C4FB0D45-DBA7-4EDD-8227-9F330EA2B1EF}"/>
              </a:ext>
            </a:extLst>
          </p:cNvPr>
          <p:cNvSpPr/>
          <p:nvPr/>
        </p:nvSpPr>
        <p:spPr>
          <a:xfrm>
            <a:off x="5166782" y="2928378"/>
            <a:ext cx="1709726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 err="1" smtClean="0">
                <a:solidFill>
                  <a:srgbClr val="7793F0"/>
                </a:solidFill>
                <a:latin typeface="+mj-lt"/>
              </a:rPr>
              <a:t>Lorm</a:t>
            </a:r>
            <a:r>
              <a:rPr lang="en-US" altLang="ko-KR" sz="2400" dirty="0" smtClean="0">
                <a:solidFill>
                  <a:srgbClr val="7793F0"/>
                </a:solidFill>
                <a:latin typeface="+mj-lt"/>
              </a:rPr>
              <a:t> </a:t>
            </a:r>
            <a:r>
              <a:rPr lang="en-US" altLang="ko-KR" sz="2400" dirty="0">
                <a:solidFill>
                  <a:srgbClr val="7793F0"/>
                </a:solidFill>
                <a:latin typeface="+mj-lt"/>
              </a:rPr>
              <a:t>ipsum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A8B14E23-5C6F-44F6-90DE-1AE77F8E3869}"/>
              </a:ext>
            </a:extLst>
          </p:cNvPr>
          <p:cNvGrpSpPr/>
          <p:nvPr/>
        </p:nvGrpSpPr>
        <p:grpSpPr>
          <a:xfrm>
            <a:off x="7090389" y="3255973"/>
            <a:ext cx="353816" cy="265836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xmlns="" id="{A7B2F7D0-BD76-4A3A-9975-84741642AFD9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9D863033-3145-41A2-929D-08BD94BC7514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7654DF54-5EE0-49D4-A9F7-2BF2B4F684F0}"/>
              </a:ext>
            </a:extLst>
          </p:cNvPr>
          <p:cNvGrpSpPr/>
          <p:nvPr/>
        </p:nvGrpSpPr>
        <p:grpSpPr>
          <a:xfrm>
            <a:off x="5904095" y="1872206"/>
            <a:ext cx="348489" cy="353043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xmlns="" id="{21F35A7C-EF84-403F-88E5-D89CEF67E4BE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xmlns="" id="{0B806011-6F2C-4825-B2D7-6BE5F60853CE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xmlns="" id="{59B2B272-0C1B-4FA2-830B-5FA1AFC029B1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xmlns="" id="{38866581-AC1B-4EFF-AFCF-E91B16DF1417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xmlns="" id="{0D3DD64E-525E-4960-B23D-182B381CFA6E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xmlns="" id="{B9604CD5-1065-46C4-8827-29B48347D569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xmlns="" id="{D792E3AB-F4BF-4787-A9E9-5D6ABBDC689E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xmlns="" id="{47336F0A-5AAB-4E30-B910-E719CED78E7F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xmlns="" id="{71B9A8D3-BAE3-4584-90D9-5704D55E293D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xmlns="" id="{FFD95FCD-D9F2-413B-97DB-97D7C5ED04C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xmlns="" id="{B251247C-253B-4BD9-9AF5-6ADC96081B5E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F80B39DA-B20C-4504-86C4-C8FD8CD60498}"/>
              </a:ext>
            </a:extLst>
          </p:cNvPr>
          <p:cNvGrpSpPr/>
          <p:nvPr/>
        </p:nvGrpSpPr>
        <p:grpSpPr>
          <a:xfrm>
            <a:off x="4519324" y="3166382"/>
            <a:ext cx="351541" cy="343421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xmlns="" id="{50B657E7-421C-44F1-8776-28A3D0FF2C86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xmlns="" id="{447F7E7F-4A38-49EE-9B8B-3CD11B6E447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xmlns="" id="{1517D51B-A7AE-452F-8EA7-27D8CD602F45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D1612CDF-B247-492C-8950-03ED887D6A5E}"/>
              </a:ext>
            </a:extLst>
          </p:cNvPr>
          <p:cNvGrpSpPr/>
          <p:nvPr/>
        </p:nvGrpSpPr>
        <p:grpSpPr>
          <a:xfrm>
            <a:off x="5819517" y="4428610"/>
            <a:ext cx="367261" cy="362478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xmlns="" id="{5A0D0718-815E-48AA-9E45-122E5F28EB63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xmlns="" id="{5D5046C1-AB33-4878-9292-41271C235267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xmlns="" id="{10320913-18E8-4A1D-9A3B-CE50EFD3FBEF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xmlns="" id="{4FA7CD05-3A5E-4C9F-B743-D700D187CA23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xmlns="" id="{65373FA8-0644-4A0B-A219-32497A51BF8F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xmlns="" id="{7F2AEEDF-77F2-40D0-AE1C-A8805C8EA166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xmlns="" id="{8B5CAF76-D753-47B5-B05B-AA67ACEBFC03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xmlns="" id="{9F3B4B53-F0B4-4C60-A2C9-5DD93C880227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76" name="Изображение 6" descr="изображение_viber_2023-02-26_07-20-14-2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7828" y="304800"/>
            <a:ext cx="6894286" cy="613954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319314" y="674076"/>
            <a:ext cx="42817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Универсальное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игровое поле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52649" y="2764135"/>
            <a:ext cx="4145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«ВЕСЕНЯЯ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ПОЛЯНКА»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3" name="Изображение 1073742849" descr="a757e9f8c06eb07332eedbf1958b5bd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8421" y="4776287"/>
            <a:ext cx="1377769" cy="1377769"/>
          </a:xfrm>
          <a:prstGeom prst="ellipse">
            <a:avLst/>
          </a:prstGeom>
          <a:noFill/>
          <a:ln w="952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6897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79270\Desktop\Мастер класс ДГ\Фото для буклета\изображение_viber_2023-03-12_12-22-49-036.jpg"/>
          <p:cNvPicPr>
            <a:picLocks noChangeAspect="1" noChangeArrowheads="1"/>
          </p:cNvPicPr>
          <p:nvPr/>
        </p:nvPicPr>
        <p:blipFill>
          <a:blip r:embed="rId2" cstate="print"/>
          <a:srcRect b="10469"/>
          <a:stretch>
            <a:fillRect/>
          </a:stretch>
        </p:blipFill>
        <p:spPr bwMode="auto">
          <a:xfrm>
            <a:off x="493489" y="377374"/>
            <a:ext cx="3696220" cy="3468911"/>
          </a:xfrm>
          <a:prstGeom prst="rect">
            <a:avLst/>
          </a:prstGeom>
          <a:noFill/>
        </p:spPr>
      </p:pic>
      <p:pic>
        <p:nvPicPr>
          <p:cNvPr id="20484" name="Picture 4" descr="C:\Users\79270\Desktop\Мастер класс ДГ\Фото для буклета\изображение_viber_2023-03-12_12-22-49-174.jpg"/>
          <p:cNvPicPr>
            <a:picLocks noChangeAspect="1" noChangeArrowheads="1"/>
          </p:cNvPicPr>
          <p:nvPr/>
        </p:nvPicPr>
        <p:blipFill>
          <a:blip r:embed="rId3" cstate="print"/>
          <a:srcRect t="6463"/>
          <a:stretch>
            <a:fillRect/>
          </a:stretch>
        </p:blipFill>
        <p:spPr bwMode="auto">
          <a:xfrm>
            <a:off x="8079876" y="391885"/>
            <a:ext cx="3705726" cy="3556000"/>
          </a:xfrm>
          <a:prstGeom prst="rect">
            <a:avLst/>
          </a:prstGeom>
          <a:noFill/>
        </p:spPr>
      </p:pic>
      <p:pic>
        <p:nvPicPr>
          <p:cNvPr id="20482" name="Picture 2" descr="C:\Users\79270\Desktop\Мастер класс ДГ\Фото для буклета\изображение_viber_2023-03-12_12-22-48-905.jpg"/>
          <p:cNvPicPr>
            <a:picLocks noChangeAspect="1" noChangeArrowheads="1"/>
          </p:cNvPicPr>
          <p:nvPr/>
        </p:nvPicPr>
        <p:blipFill>
          <a:blip r:embed="rId4" cstate="print"/>
          <a:srcRect t="4861" b="16319"/>
          <a:stretch>
            <a:fillRect/>
          </a:stretch>
        </p:blipFill>
        <p:spPr bwMode="auto">
          <a:xfrm>
            <a:off x="4223657" y="3091542"/>
            <a:ext cx="3782787" cy="3222171"/>
          </a:xfrm>
          <a:prstGeom prst="rect">
            <a:avLst/>
          </a:prstGeom>
          <a:noFill/>
        </p:spPr>
      </p:pic>
      <p:pic>
        <p:nvPicPr>
          <p:cNvPr id="20488" name="Picture 8" descr="https://sun9-72.userapi.com/impg/MxlZBzAs_01lKKGQNTDE-2TnubzsmvyZo-ybbg/R2aFqYkKsNc.jpg?size=1440x2160&amp;quality=96&amp;sign=6a80db8694b6802fabab879ddd13ff3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828" y="3918858"/>
            <a:ext cx="2931885" cy="249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s://static.tildacdn.com/tild3665-6539-4064-a433-653835373761/___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4" t="19352" r="8071" b="20914"/>
          <a:stretch>
            <a:fillRect/>
          </a:stretch>
        </p:blipFill>
        <p:spPr bwMode="auto">
          <a:xfrm>
            <a:off x="4412343" y="435428"/>
            <a:ext cx="3550818" cy="2540001"/>
          </a:xfrm>
          <a:prstGeom prst="rect">
            <a:avLst/>
          </a:prstGeom>
          <a:noFill/>
        </p:spPr>
      </p:pic>
      <p:pic>
        <p:nvPicPr>
          <p:cNvPr id="20492" name="Picture 12" descr="http://klubmama.ru/uploads/posts/2022-09/1662873118_37-klubmama-ru-p-applikatsiya-babochka-starshaya-gruppa-fot-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0235" y="4107542"/>
            <a:ext cx="3522232" cy="232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28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0972" y="441849"/>
            <a:ext cx="62701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ИГРОВОЕ ПОЛЕ «КОСМОС»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04686" y="2148110"/>
            <a:ext cx="4644571" cy="431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79270\Desktop\изображение_viber_2023-03-13_12-54-10-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085" y="2137231"/>
            <a:ext cx="4310742" cy="4310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81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80571" y="456363"/>
            <a:ext cx="11175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ИГРОВОЕ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 «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91771" y="1494971"/>
            <a:ext cx="5050972" cy="5007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79270\Desktop\изображение_viber_2023-03-13_12-54-09-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28" y="1582058"/>
            <a:ext cx="4847772" cy="4811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79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80A38826-C997-49DE-8B2B-A69E3984B18F}"/>
              </a:ext>
            </a:extLst>
          </p:cNvPr>
          <p:cNvGrpSpPr/>
          <p:nvPr/>
        </p:nvGrpSpPr>
        <p:grpSpPr>
          <a:xfrm>
            <a:off x="5840519" y="3128057"/>
            <a:ext cx="511634" cy="524832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xmlns="" id="{4043F03C-9474-4875-8B5B-24D0EEC54EB1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xmlns="" id="{9A47DE0D-C2B5-4A06-A01C-30303A80A15C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xmlns="" id="{3BF57BE7-8A9D-423A-A1F7-17088775B9FF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xmlns="" id="{0EAA1BAD-C124-4C5D-BDD1-278E3FDAC9A4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7" name="Рисунок 26"/>
          <p:cNvPicPr/>
          <p:nvPr/>
        </p:nvPicPr>
        <p:blipFill>
          <a:blip r:embed="rId2" cstate="print"/>
          <a:srcRect t="7017" b="9524"/>
          <a:stretch>
            <a:fillRect/>
          </a:stretch>
        </p:blipFill>
        <p:spPr bwMode="auto">
          <a:xfrm rot="16200000">
            <a:off x="1752601" y="1759854"/>
            <a:ext cx="4695371" cy="483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449944" y="325735"/>
            <a:ext cx="109147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ИГРОВОЕ ПОЛЕ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«ДОМАШНИЕ И ДИКИЕ ЖИВОТНЫЕ»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79270\Desktop\изображение_viber_2023-03-13_12-54-10-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1" y="1817914"/>
            <a:ext cx="4615542" cy="4615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03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F:\робот Умная пчела\bee-b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8344" y="1269547"/>
            <a:ext cx="696685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9644" y="3047998"/>
            <a:ext cx="8949267" cy="339634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0743" y="377371"/>
            <a:ext cx="9009137" cy="877662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/>
          <a:lstStyle/>
          <a:p>
            <a:pPr marL="0" marR="0" lvl="0" indent="0" algn="ctr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Элементы управления мини-роботом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Bee-Bot на спинке «пчелы»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2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112</Words>
  <Application>Microsoft Office PowerPoint</Application>
  <PresentationFormat>Произвольный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Gadugi</vt:lpstr>
      <vt:lpstr>Arial Unicode MS</vt:lpstr>
      <vt:lpstr>Poppins Black</vt:lpstr>
      <vt:lpstr>Poppins Light</vt:lpstr>
      <vt:lpstr>Wingdings</vt:lpstr>
      <vt:lpstr>Times New Roman</vt:lpstr>
      <vt:lpstr>맑은 고딕</vt:lpstr>
      <vt:lpstr>PPTMON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Денис Царь</cp:lastModifiedBy>
  <cp:revision>211</cp:revision>
  <dcterms:created xsi:type="dcterms:W3CDTF">2019-04-06T05:20:47Z</dcterms:created>
  <dcterms:modified xsi:type="dcterms:W3CDTF">2023-03-13T18:37:57Z</dcterms:modified>
</cp:coreProperties>
</file>