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9" r:id="rId11"/>
    <p:sldId id="275" r:id="rId12"/>
    <p:sldId id="274" r:id="rId13"/>
    <p:sldId id="273" r:id="rId14"/>
    <p:sldId id="272" r:id="rId15"/>
    <p:sldId id="271" r:id="rId16"/>
    <p:sldId id="270" r:id="rId17"/>
    <p:sldId id="268" r:id="rId18"/>
    <p:sldId id="265" r:id="rId19"/>
    <p:sldId id="267" r:id="rId20"/>
    <p:sldId id="266" r:id="rId21"/>
    <p:sldId id="277" r:id="rId22"/>
    <p:sldId id="278" r:id="rId23"/>
    <p:sldId id="280" r:id="rId24"/>
    <p:sldId id="28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4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350592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16134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175099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382324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18957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37707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12555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274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90177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26559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2D28C0-212B-4A80-BCFB-8918AF545889}"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147389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D28C0-212B-4A80-BCFB-8918AF545889}" type="datetimeFigureOut">
              <a:rPr lang="ru-RU" smtClean="0"/>
              <a:pPr/>
              <a:t>18.10.2022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99846-C26C-479D-B59B-6B80ED4C831F}" type="slidenum">
              <a:rPr lang="ru-RU" smtClean="0"/>
              <a:pPr/>
              <a:t>‹#›</a:t>
            </a:fld>
            <a:endParaRPr lang="ru-RU"/>
          </a:p>
        </p:txBody>
      </p:sp>
    </p:spTree>
    <p:extLst>
      <p:ext uri="{BB962C8B-B14F-4D97-AF65-F5344CB8AC3E}">
        <p14:creationId xmlns:p14="http://schemas.microsoft.com/office/powerpoint/2010/main" xmlns="" val="329250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5" name="TextBox 4"/>
          <p:cNvSpPr txBox="1"/>
          <p:nvPr/>
        </p:nvSpPr>
        <p:spPr>
          <a:xfrm>
            <a:off x="2000250" y="1957389"/>
            <a:ext cx="8481902" cy="2585323"/>
          </a:xfrm>
          <a:prstGeom prst="rect">
            <a:avLst/>
          </a:prstGeom>
          <a:noFill/>
        </p:spPr>
        <p:txBody>
          <a:bodyPr wrap="square" rtlCol="0">
            <a:spAutoFit/>
          </a:bodyPr>
          <a:lstStyle/>
          <a:p>
            <a:pPr algn="ctr"/>
            <a:r>
              <a:rPr lang="ru-RU" sz="5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Мастерская </a:t>
            </a:r>
          </a:p>
          <a:p>
            <a:pPr algn="ctr"/>
            <a:r>
              <a:rPr lang="ru-RU" sz="5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гостях у </a:t>
            </a:r>
            <a:r>
              <a:rPr lang="ru-RU" sz="5400" b="1" dirty="0" err="1"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Самоделкина</a:t>
            </a:r>
            <a:r>
              <a:rPr lang="ru-RU" sz="5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ru-RU"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70" name="AutoShape 2" descr="https://pickimage.ru/wp-content/uploads/images/detskie/soldier/soldat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pickimage.ru/wp-content/uploads/images/detskie/soldier/soldat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4100513" y="242887"/>
            <a:ext cx="6672262" cy="70788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муниципальное бюджетное дошкольное образовательное учреждение «Детский сад №2» г.о. Самара</a:t>
            </a:r>
            <a:endParaRPr lang="ru-RU" sz="2000" dirty="0">
              <a:latin typeface="Times New Roman" pitchFamily="18" charset="0"/>
              <a:cs typeface="Times New Roman" pitchFamily="18" charset="0"/>
            </a:endParaRPr>
          </a:p>
        </p:txBody>
      </p:sp>
      <p:sp>
        <p:nvSpPr>
          <p:cNvPr id="9" name="TextBox 8"/>
          <p:cNvSpPr txBox="1"/>
          <p:nvPr/>
        </p:nvSpPr>
        <p:spPr>
          <a:xfrm>
            <a:off x="7934325" y="5348824"/>
            <a:ext cx="4086225" cy="1323439"/>
          </a:xfrm>
          <a:prstGeom prst="rect">
            <a:avLst/>
          </a:prstGeom>
          <a:solidFill>
            <a:schemeClr val="accent3">
              <a:lumMod val="20000"/>
              <a:lumOff val="80000"/>
            </a:schemeClr>
          </a:solidFill>
        </p:spPr>
        <p:txBody>
          <a:bodyPr wrap="square" rtlCol="0">
            <a:spAutoFit/>
          </a:bodyPr>
          <a:lstStyle/>
          <a:p>
            <a:pPr algn="r"/>
            <a:r>
              <a:rPr lang="ru-RU" sz="2000" dirty="0" smtClean="0">
                <a:latin typeface="Times New Roman" pitchFamily="18" charset="0"/>
                <a:cs typeface="Times New Roman" pitchFamily="18" charset="0"/>
              </a:rPr>
              <a:t>Воспитатели:</a:t>
            </a:r>
          </a:p>
          <a:p>
            <a:pPr algn="r"/>
            <a:r>
              <a:rPr lang="ru-RU" sz="2000" dirty="0" smtClean="0">
                <a:latin typeface="Times New Roman" pitchFamily="18" charset="0"/>
                <a:cs typeface="Times New Roman" pitchFamily="18" charset="0"/>
              </a:rPr>
              <a:t>Пряхина Ольга </a:t>
            </a:r>
            <a:r>
              <a:rPr lang="ru-RU" sz="2000" dirty="0" err="1" smtClean="0">
                <a:latin typeface="Times New Roman" pitchFamily="18" charset="0"/>
                <a:cs typeface="Times New Roman" pitchFamily="18" charset="0"/>
              </a:rPr>
              <a:t>Равильевна</a:t>
            </a:r>
            <a:endParaRPr lang="ru-RU" sz="2000" dirty="0" smtClean="0">
              <a:latin typeface="Times New Roman" pitchFamily="18" charset="0"/>
              <a:cs typeface="Times New Roman" pitchFamily="18" charset="0"/>
            </a:endParaRPr>
          </a:p>
          <a:p>
            <a:pPr algn="r"/>
            <a:r>
              <a:rPr lang="ru-RU" sz="2000" dirty="0" smtClean="0">
                <a:latin typeface="Times New Roman" pitchFamily="18" charset="0"/>
                <a:cs typeface="Times New Roman" pitchFamily="18" charset="0"/>
              </a:rPr>
              <a:t>Ростова Вера Викторовна</a:t>
            </a:r>
          </a:p>
          <a:p>
            <a:pPr algn="r"/>
            <a:r>
              <a:rPr lang="ru-RU" sz="2000" dirty="0" smtClean="0">
                <a:latin typeface="Times New Roman" pitchFamily="18" charset="0"/>
                <a:cs typeface="Times New Roman" pitchFamily="18" charset="0"/>
              </a:rPr>
              <a:t>Хасанова Алина </a:t>
            </a:r>
            <a:r>
              <a:rPr lang="ru-RU" sz="2000" dirty="0" err="1" smtClean="0">
                <a:latin typeface="Times New Roman" pitchFamily="18" charset="0"/>
                <a:cs typeface="Times New Roman" pitchFamily="18" charset="0"/>
              </a:rPr>
              <a:t>Наильевна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70452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8147.jpg"/>
          <p:cNvPicPr>
            <a:picLocks noChangeAspect="1"/>
          </p:cNvPicPr>
          <p:nvPr/>
        </p:nvPicPr>
        <p:blipFill>
          <a:blip r:embed="rId3" cstate="print"/>
          <a:stretch>
            <a:fillRect/>
          </a:stretch>
        </p:blipFill>
        <p:spPr>
          <a:xfrm>
            <a:off x="5747657" y="2422566"/>
            <a:ext cx="4809508" cy="3455719"/>
          </a:xfrm>
          <a:prstGeom prst="rect">
            <a:avLst/>
          </a:prstGeom>
        </p:spPr>
      </p:pic>
      <p:pic>
        <p:nvPicPr>
          <p:cNvPr id="9" name="Рисунок 8" descr="IMG-8146.jpg"/>
          <p:cNvPicPr>
            <a:picLocks noChangeAspect="1"/>
          </p:cNvPicPr>
          <p:nvPr/>
        </p:nvPicPr>
        <p:blipFill>
          <a:blip r:embed="rId4" cstate="print"/>
          <a:stretch>
            <a:fillRect/>
          </a:stretch>
        </p:blipFill>
        <p:spPr>
          <a:xfrm>
            <a:off x="835231" y="2458193"/>
            <a:ext cx="4734295" cy="3420094"/>
          </a:xfrm>
          <a:prstGeom prst="rect">
            <a:avLst/>
          </a:prstGeom>
        </p:spPr>
      </p:pic>
      <p:sp>
        <p:nvSpPr>
          <p:cNvPr id="10" name="TextBox 9"/>
          <p:cNvSpPr txBox="1"/>
          <p:nvPr/>
        </p:nvSpPr>
        <p:spPr>
          <a:xfrm>
            <a:off x="1237446" y="1658463"/>
            <a:ext cx="4206092"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На зеленом фетре рисуем листочки</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838020" y="1772764"/>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Вырезаем листочки</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8148 (2).jpg"/>
          <p:cNvPicPr>
            <a:picLocks noChangeAspect="1"/>
          </p:cNvPicPr>
          <p:nvPr/>
        </p:nvPicPr>
        <p:blipFill>
          <a:blip r:embed="rId3" cstate="print"/>
          <a:stretch>
            <a:fillRect/>
          </a:stretch>
        </p:blipFill>
        <p:spPr>
          <a:xfrm>
            <a:off x="787729" y="2291937"/>
            <a:ext cx="4888675" cy="3524003"/>
          </a:xfrm>
          <a:prstGeom prst="rect">
            <a:avLst/>
          </a:prstGeom>
        </p:spPr>
      </p:pic>
      <p:pic>
        <p:nvPicPr>
          <p:cNvPr id="9" name="Рисунок 8" descr="IMG-8149.jpg"/>
          <p:cNvPicPr>
            <a:picLocks noChangeAspect="1"/>
          </p:cNvPicPr>
          <p:nvPr/>
        </p:nvPicPr>
        <p:blipFill>
          <a:blip r:embed="rId4" cstate="print"/>
          <a:stretch>
            <a:fillRect/>
          </a:stretch>
        </p:blipFill>
        <p:spPr>
          <a:xfrm>
            <a:off x="5905994" y="2291939"/>
            <a:ext cx="4892633" cy="3550722"/>
          </a:xfrm>
          <a:prstGeom prst="rect">
            <a:avLst/>
          </a:prstGeom>
        </p:spPr>
      </p:pic>
      <p:sp>
        <p:nvSpPr>
          <p:cNvPr id="10" name="TextBox 9"/>
          <p:cNvSpPr txBox="1"/>
          <p:nvPr/>
        </p:nvSpPr>
        <p:spPr>
          <a:xfrm>
            <a:off x="1237445" y="1501301"/>
            <a:ext cx="429181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Цветок из розового фетра и полоска белого</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5904695" y="1367951"/>
            <a:ext cx="482521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Горячим пистолетом приклеиваем тонкую полоску белого фетра по кругу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8150.jpg"/>
          <p:cNvPicPr>
            <a:picLocks noChangeAspect="1"/>
          </p:cNvPicPr>
          <p:nvPr/>
        </p:nvPicPr>
        <p:blipFill>
          <a:blip r:embed="rId3" cstate="print"/>
          <a:stretch>
            <a:fillRect/>
          </a:stretch>
        </p:blipFill>
        <p:spPr>
          <a:xfrm>
            <a:off x="787730" y="2200276"/>
            <a:ext cx="4841174" cy="3614738"/>
          </a:xfrm>
          <a:prstGeom prst="rect">
            <a:avLst/>
          </a:prstGeom>
        </p:spPr>
      </p:pic>
      <p:pic>
        <p:nvPicPr>
          <p:cNvPr id="9" name="Рисунок 8" descr="IMG-8151.jpg"/>
          <p:cNvPicPr>
            <a:picLocks noChangeAspect="1"/>
          </p:cNvPicPr>
          <p:nvPr/>
        </p:nvPicPr>
        <p:blipFill>
          <a:blip r:embed="rId4" cstate="print"/>
          <a:stretch>
            <a:fillRect/>
          </a:stretch>
        </p:blipFill>
        <p:spPr>
          <a:xfrm>
            <a:off x="6072187" y="2171700"/>
            <a:ext cx="5172075" cy="3657601"/>
          </a:xfrm>
          <a:prstGeom prst="rect">
            <a:avLst/>
          </a:prstGeom>
        </p:spPr>
      </p:pic>
      <p:sp>
        <p:nvSpPr>
          <p:cNvPr id="10" name="TextBox 9"/>
          <p:cNvSpPr txBox="1"/>
          <p:nvPr/>
        </p:nvSpPr>
        <p:spPr>
          <a:xfrm>
            <a:off x="1208870" y="1572738"/>
            <a:ext cx="4377543"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Получился двухслойный цветок</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6023758" y="1629887"/>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Цветок склеиваем с листьями и серединкой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8152.jpg"/>
          <p:cNvPicPr>
            <a:picLocks noChangeAspect="1"/>
          </p:cNvPicPr>
          <p:nvPr/>
        </p:nvPicPr>
        <p:blipFill>
          <a:blip r:embed="rId3" cstate="print"/>
          <a:stretch>
            <a:fillRect/>
          </a:stretch>
        </p:blipFill>
        <p:spPr>
          <a:xfrm>
            <a:off x="838199" y="2228849"/>
            <a:ext cx="4905376" cy="3543301"/>
          </a:xfrm>
          <a:prstGeom prst="rect">
            <a:avLst/>
          </a:prstGeom>
        </p:spPr>
      </p:pic>
      <p:pic>
        <p:nvPicPr>
          <p:cNvPr id="9" name="Рисунок 8" descr="IMG-8153.jpg"/>
          <p:cNvPicPr>
            <a:picLocks noChangeAspect="1"/>
          </p:cNvPicPr>
          <p:nvPr/>
        </p:nvPicPr>
        <p:blipFill>
          <a:blip r:embed="rId4" cstate="print"/>
          <a:stretch>
            <a:fillRect/>
          </a:stretch>
        </p:blipFill>
        <p:spPr>
          <a:xfrm>
            <a:off x="5857875" y="2214563"/>
            <a:ext cx="5148264" cy="3586162"/>
          </a:xfrm>
          <a:prstGeom prst="rect">
            <a:avLst/>
          </a:prstGeom>
        </p:spPr>
      </p:pic>
      <p:sp>
        <p:nvSpPr>
          <p:cNvPr id="10" name="TextBox 9"/>
          <p:cNvSpPr txBox="1"/>
          <p:nvPr/>
        </p:nvSpPr>
        <p:spPr>
          <a:xfrm>
            <a:off x="1237445" y="1501301"/>
            <a:ext cx="4448980"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Готовый цветок и георгиевская лента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923746" y="1415574"/>
            <a:ext cx="541514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Складываем георгиевскую ленту и приклеиваем цветок</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9" name="Рисунок 8" descr="IMG-8156.jpg"/>
          <p:cNvPicPr>
            <a:picLocks noChangeAspect="1"/>
          </p:cNvPicPr>
          <p:nvPr/>
        </p:nvPicPr>
        <p:blipFill>
          <a:blip r:embed="rId3" cstate="print"/>
          <a:stretch>
            <a:fillRect/>
          </a:stretch>
        </p:blipFill>
        <p:spPr>
          <a:xfrm>
            <a:off x="823913" y="2085974"/>
            <a:ext cx="4991100" cy="3743325"/>
          </a:xfrm>
          <a:prstGeom prst="rect">
            <a:avLst/>
          </a:prstGeom>
        </p:spPr>
      </p:pic>
      <p:pic>
        <p:nvPicPr>
          <p:cNvPr id="10" name="Рисунок 9" descr="IMG-8157.jpg"/>
          <p:cNvPicPr>
            <a:picLocks noChangeAspect="1"/>
          </p:cNvPicPr>
          <p:nvPr/>
        </p:nvPicPr>
        <p:blipFill>
          <a:blip r:embed="rId4" cstate="print"/>
          <a:stretch>
            <a:fillRect/>
          </a:stretch>
        </p:blipFill>
        <p:spPr>
          <a:xfrm>
            <a:off x="6010275" y="2057401"/>
            <a:ext cx="5010151" cy="3757613"/>
          </a:xfrm>
          <a:prstGeom prst="rect">
            <a:avLst/>
          </a:prstGeom>
        </p:spPr>
      </p:pic>
      <p:sp>
        <p:nvSpPr>
          <p:cNvPr id="11" name="TextBox 10"/>
          <p:cNvSpPr txBox="1"/>
          <p:nvPr/>
        </p:nvSpPr>
        <p:spPr>
          <a:xfrm>
            <a:off x="1494621" y="1229838"/>
            <a:ext cx="4248955"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Горячим пистолетом приклеиваем булавку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6066620" y="1487013"/>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Георгиевская лента –готова!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sp>
        <p:nvSpPr>
          <p:cNvPr id="7" name="TextBox 6"/>
          <p:cNvSpPr txBox="1"/>
          <p:nvPr/>
        </p:nvSpPr>
        <p:spPr>
          <a:xfrm>
            <a:off x="3811979" y="403762"/>
            <a:ext cx="7493330" cy="1077218"/>
          </a:xfrm>
          <a:prstGeom prst="rect">
            <a:avLst/>
          </a:prstGeom>
          <a:noFill/>
        </p:spPr>
        <p:txBody>
          <a:bodyPr wrap="square" rtlCol="0">
            <a:spAutoFit/>
          </a:bodyPr>
          <a:lstStyle/>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Мастер-класс</a:t>
            </a:r>
          </a:p>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«Вечный огонь»</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Рисунок 8" descr="IMG-7907.JPG"/>
          <p:cNvPicPr>
            <a:picLocks noChangeAspect="1"/>
          </p:cNvPicPr>
          <p:nvPr/>
        </p:nvPicPr>
        <p:blipFill>
          <a:blip r:embed="rId3" cstate="print"/>
          <a:stretch>
            <a:fillRect/>
          </a:stretch>
        </p:blipFill>
        <p:spPr>
          <a:xfrm>
            <a:off x="4543426" y="1791653"/>
            <a:ext cx="6351024" cy="3980498"/>
          </a:xfrm>
          <a:prstGeom prst="rect">
            <a:avLst/>
          </a:prstGeom>
        </p:spPr>
      </p:pic>
      <p:sp>
        <p:nvSpPr>
          <p:cNvPr id="10" name="Прямоугольник 9"/>
          <p:cNvSpPr/>
          <p:nvPr/>
        </p:nvSpPr>
        <p:spPr>
          <a:xfrm>
            <a:off x="990601" y="1794600"/>
            <a:ext cx="3681412" cy="4401205"/>
          </a:xfrm>
          <a:prstGeom prst="rect">
            <a:avLst/>
          </a:prstGeom>
        </p:spPr>
        <p:txBody>
          <a:bodyPr wrap="square">
            <a:spAutoFit/>
          </a:bodyPr>
          <a:lstStyle/>
          <a:p>
            <a:pPr lvl="0"/>
            <a:r>
              <a:rPr lang="ru-RU" sz="2800" b="1" dirty="0" smtClean="0">
                <a:solidFill>
                  <a:srgbClr val="000000"/>
                </a:solidFill>
                <a:latin typeface="Times New Roman" panose="02020603050405020304" pitchFamily="18" charset="0"/>
                <a:cs typeface="Times New Roman" panose="02020603050405020304" pitchFamily="18" charset="0"/>
              </a:rPr>
              <a:t>Материалы и инструменты:</a:t>
            </a:r>
          </a:p>
          <a:p>
            <a:pPr marL="457200" lvl="0" indent="-457200" algn="just">
              <a:buFont typeface="Arial" panose="020B0604020202020204" pitchFamily="34" charset="0"/>
              <a:buChar char="•"/>
            </a:pPr>
            <a:r>
              <a:rPr lang="ru-RU" sz="2800" dirty="0" smtClean="0">
                <a:solidFill>
                  <a:srgbClr val="000000"/>
                </a:solidFill>
                <a:latin typeface="Times New Roman" panose="02020603050405020304" pitchFamily="18" charset="0"/>
                <a:cs typeface="Times New Roman" panose="02020603050405020304" pitchFamily="18" charset="0"/>
              </a:rPr>
              <a:t>ножницы, линейка, карандаш</a:t>
            </a:r>
          </a:p>
          <a:p>
            <a:pPr marL="457200" lvl="0" indent="-457200" algn="just">
              <a:buFont typeface="Arial" panose="020B0604020202020204" pitchFamily="34" charset="0"/>
              <a:buChar char="•"/>
            </a:pPr>
            <a:r>
              <a:rPr lang="ru-RU" sz="2800" dirty="0" smtClean="0">
                <a:solidFill>
                  <a:srgbClr val="000000"/>
                </a:solidFill>
                <a:latin typeface="Times New Roman" panose="02020603050405020304" pitchFamily="18" charset="0"/>
                <a:cs typeface="Times New Roman" panose="02020603050405020304" pitchFamily="18" charset="0"/>
              </a:rPr>
              <a:t>самоклеящаяся бумага</a:t>
            </a:r>
          </a:p>
          <a:p>
            <a:pPr marL="457200" lvl="0" indent="-457200" algn="just">
              <a:buFont typeface="Arial" panose="020B0604020202020204" pitchFamily="34" charset="0"/>
              <a:buChar char="•"/>
            </a:pPr>
            <a:r>
              <a:rPr lang="ru-RU" sz="2800" dirty="0" smtClean="0">
                <a:solidFill>
                  <a:srgbClr val="000000"/>
                </a:solidFill>
                <a:latin typeface="Times New Roman" panose="02020603050405020304" pitchFamily="18" charset="0"/>
                <a:cs typeface="Times New Roman" panose="02020603050405020304" pitchFamily="18" charset="0"/>
              </a:rPr>
              <a:t>картон красный и белый</a:t>
            </a:r>
          </a:p>
          <a:p>
            <a:pPr marL="457200" lvl="0" indent="-457200" algn="just">
              <a:buFont typeface="Arial" panose="020B0604020202020204" pitchFamily="34" charset="0"/>
              <a:buChar char="•"/>
            </a:pPr>
            <a:r>
              <a:rPr lang="ru-RU" sz="2800" dirty="0" smtClean="0">
                <a:solidFill>
                  <a:srgbClr val="000000"/>
                </a:solidFill>
                <a:latin typeface="Times New Roman" panose="02020603050405020304" pitchFamily="18" charset="0"/>
                <a:cs typeface="Times New Roman" panose="02020603050405020304" pitchFamily="18" charset="0"/>
              </a:rPr>
              <a:t>картинка монумента памяти </a:t>
            </a: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10" name="Рисунок 9" descr="IMG-7910.JPG"/>
          <p:cNvPicPr>
            <a:picLocks noChangeAspect="1"/>
          </p:cNvPicPr>
          <p:nvPr/>
        </p:nvPicPr>
        <p:blipFill>
          <a:blip r:embed="rId3" cstate="print"/>
          <a:stretch>
            <a:fillRect/>
          </a:stretch>
        </p:blipFill>
        <p:spPr>
          <a:xfrm rot="5400000">
            <a:off x="1553255" y="1510394"/>
            <a:ext cx="3603849" cy="5091113"/>
          </a:xfrm>
          <a:prstGeom prst="rect">
            <a:avLst/>
          </a:prstGeom>
        </p:spPr>
      </p:pic>
      <p:pic>
        <p:nvPicPr>
          <p:cNvPr id="11" name="Рисунок 10" descr="IMG-7911.JPG"/>
          <p:cNvPicPr>
            <a:picLocks noChangeAspect="1"/>
          </p:cNvPicPr>
          <p:nvPr/>
        </p:nvPicPr>
        <p:blipFill>
          <a:blip r:embed="rId4" cstate="print"/>
          <a:stretch>
            <a:fillRect/>
          </a:stretch>
        </p:blipFill>
        <p:spPr>
          <a:xfrm rot="5400000">
            <a:off x="6810407" y="1500165"/>
            <a:ext cx="3562289" cy="5048248"/>
          </a:xfrm>
          <a:prstGeom prst="rect">
            <a:avLst/>
          </a:prstGeom>
        </p:spPr>
      </p:pic>
      <p:sp>
        <p:nvSpPr>
          <p:cNvPr id="12" name="TextBox 11"/>
          <p:cNvSpPr txBox="1"/>
          <p:nvPr/>
        </p:nvSpPr>
        <p:spPr>
          <a:xfrm>
            <a:off x="1394609" y="1301276"/>
            <a:ext cx="4377542"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Из красного картона вырезаем квадрат</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6066621" y="1358426"/>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Отрезаем от квадрата тонкую полоску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7912.JPG"/>
          <p:cNvPicPr>
            <a:picLocks noChangeAspect="1"/>
          </p:cNvPicPr>
          <p:nvPr/>
        </p:nvPicPr>
        <p:blipFill>
          <a:blip r:embed="rId3" cstate="print"/>
          <a:stretch>
            <a:fillRect/>
          </a:stretch>
        </p:blipFill>
        <p:spPr>
          <a:xfrm rot="16200000">
            <a:off x="1674049" y="1431160"/>
            <a:ext cx="3447990" cy="5062539"/>
          </a:xfrm>
          <a:prstGeom prst="rect">
            <a:avLst/>
          </a:prstGeom>
        </p:spPr>
      </p:pic>
      <p:pic>
        <p:nvPicPr>
          <p:cNvPr id="9" name="Рисунок 8" descr="IMG-7914.JPG"/>
          <p:cNvPicPr>
            <a:picLocks noChangeAspect="1"/>
          </p:cNvPicPr>
          <p:nvPr/>
        </p:nvPicPr>
        <p:blipFill>
          <a:blip r:embed="rId4" cstate="print"/>
          <a:stretch>
            <a:fillRect/>
          </a:stretch>
        </p:blipFill>
        <p:spPr>
          <a:xfrm rot="16200000">
            <a:off x="6988998" y="1402586"/>
            <a:ext cx="3476565" cy="5148263"/>
          </a:xfrm>
          <a:prstGeom prst="rect">
            <a:avLst/>
          </a:prstGeom>
        </p:spPr>
      </p:pic>
      <p:sp>
        <p:nvSpPr>
          <p:cNvPr id="10" name="TextBox 9"/>
          <p:cNvSpPr txBox="1"/>
          <p:nvPr/>
        </p:nvSpPr>
        <p:spPr>
          <a:xfrm>
            <a:off x="1366033" y="1058387"/>
            <a:ext cx="4834742" cy="1200329"/>
          </a:xfrm>
          <a:prstGeom prst="rect">
            <a:avLst/>
          </a:prstGeom>
          <a:noFill/>
        </p:spPr>
        <p:txBody>
          <a:bodyPr wrap="square" rtlCol="0">
            <a:spAutoFit/>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Получившийся  широкий прямоугольник нужно сложить пополам по горизонтали  и свернуть правый нижний угол к левому верхнему</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6238070" y="1515587"/>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Перевернуть деталь</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7915.JPG"/>
          <p:cNvPicPr>
            <a:picLocks noChangeAspect="1"/>
          </p:cNvPicPr>
          <p:nvPr/>
        </p:nvPicPr>
        <p:blipFill>
          <a:blip r:embed="rId3" cstate="print"/>
          <a:stretch>
            <a:fillRect/>
          </a:stretch>
        </p:blipFill>
        <p:spPr>
          <a:xfrm rot="16200000">
            <a:off x="1574036" y="1516886"/>
            <a:ext cx="3490852" cy="4991102"/>
          </a:xfrm>
          <a:prstGeom prst="rect">
            <a:avLst/>
          </a:prstGeom>
        </p:spPr>
      </p:pic>
      <p:pic>
        <p:nvPicPr>
          <p:cNvPr id="9" name="Рисунок 8" descr="IMG-7916.JPG"/>
          <p:cNvPicPr>
            <a:picLocks noChangeAspect="1"/>
          </p:cNvPicPr>
          <p:nvPr/>
        </p:nvPicPr>
        <p:blipFill>
          <a:blip r:embed="rId4" cstate="print"/>
          <a:stretch>
            <a:fillRect/>
          </a:stretch>
        </p:blipFill>
        <p:spPr>
          <a:xfrm rot="16200000">
            <a:off x="6796117" y="1409729"/>
            <a:ext cx="3490854" cy="5205413"/>
          </a:xfrm>
          <a:prstGeom prst="rect">
            <a:avLst/>
          </a:prstGeom>
        </p:spPr>
      </p:pic>
      <p:sp>
        <p:nvSpPr>
          <p:cNvPr id="10" name="TextBox 9"/>
          <p:cNvSpPr txBox="1"/>
          <p:nvPr/>
        </p:nvSpPr>
        <p:spPr>
          <a:xfrm>
            <a:off x="5938033" y="1101250"/>
            <a:ext cx="5415148" cy="1015663"/>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Получившуюся деталь обрезают под острым углом и затем бумагу расправляем, засунув во внутрь руку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1357313" y="1528763"/>
            <a:ext cx="4400550" cy="369332"/>
          </a:xfrm>
          <a:prstGeom prst="rect">
            <a:avLst/>
          </a:prstGeom>
          <a:noFill/>
        </p:spPr>
        <p:txBody>
          <a:bodyPr wrap="square" rtlCol="0">
            <a:spAutoFit/>
          </a:bodyPr>
          <a:lstStyle/>
          <a:p>
            <a:endParaRPr lang="ru-RU" dirty="0">
              <a:latin typeface="Times New Roman" pitchFamily="18" charset="0"/>
              <a:cs typeface="Times New Roman" pitchFamily="18" charset="0"/>
            </a:endParaRPr>
          </a:p>
        </p:txBody>
      </p:sp>
      <p:sp>
        <p:nvSpPr>
          <p:cNvPr id="14" name="TextBox 13"/>
          <p:cNvSpPr txBox="1"/>
          <p:nvPr/>
        </p:nvSpPr>
        <p:spPr>
          <a:xfrm>
            <a:off x="1218395" y="1653700"/>
            <a:ext cx="4382305"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Далее деталь складываем пополам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7917.JPG"/>
          <p:cNvPicPr>
            <a:picLocks noChangeAspect="1"/>
          </p:cNvPicPr>
          <p:nvPr/>
        </p:nvPicPr>
        <p:blipFill>
          <a:blip r:embed="rId3" cstate="print"/>
          <a:stretch>
            <a:fillRect/>
          </a:stretch>
        </p:blipFill>
        <p:spPr>
          <a:xfrm rot="5400000">
            <a:off x="1597825" y="1512105"/>
            <a:ext cx="3643298" cy="5048253"/>
          </a:xfrm>
          <a:prstGeom prst="rect">
            <a:avLst/>
          </a:prstGeom>
        </p:spPr>
      </p:pic>
      <p:pic>
        <p:nvPicPr>
          <p:cNvPr id="9" name="Рисунок 8" descr="IMG-7918.JPG"/>
          <p:cNvPicPr>
            <a:picLocks noChangeAspect="1"/>
          </p:cNvPicPr>
          <p:nvPr/>
        </p:nvPicPr>
        <p:blipFill>
          <a:blip r:embed="rId4" cstate="print"/>
          <a:stretch>
            <a:fillRect/>
          </a:stretch>
        </p:blipFill>
        <p:spPr>
          <a:xfrm>
            <a:off x="6115049" y="2257425"/>
            <a:ext cx="5014913" cy="3574766"/>
          </a:xfrm>
          <a:prstGeom prst="rect">
            <a:avLst/>
          </a:prstGeom>
        </p:spPr>
      </p:pic>
      <p:sp>
        <p:nvSpPr>
          <p:cNvPr id="10" name="TextBox 9"/>
          <p:cNvSpPr txBox="1"/>
          <p:nvPr/>
        </p:nvSpPr>
        <p:spPr>
          <a:xfrm>
            <a:off x="6109483" y="1601313"/>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Вырезаем огонь из цветной бумаги</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180295" y="1587025"/>
            <a:ext cx="4749017"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Звезда- готова!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5" name="TextBox 4"/>
          <p:cNvSpPr txBox="1"/>
          <p:nvPr/>
        </p:nvSpPr>
        <p:spPr>
          <a:xfrm>
            <a:off x="1558977" y="0"/>
            <a:ext cx="10628026" cy="1446550"/>
          </a:xfrm>
          <a:prstGeom prst="rect">
            <a:avLst/>
          </a:prstGeom>
          <a:noFill/>
        </p:spPr>
        <p:txBody>
          <a:bodyPr wrap="square" rtlCol="0">
            <a:spAutoFit/>
          </a:bodyPr>
          <a:lstStyle/>
          <a:p>
            <a:pPr algn="ctr"/>
            <a:r>
              <a:rPr lang="ru-RU"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Мастер-класс</a:t>
            </a:r>
          </a:p>
          <a:p>
            <a:pPr algn="ctr"/>
            <a:r>
              <a:rPr lang="ru-RU"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"Гвоздики из салфеток"</a:t>
            </a:r>
            <a:endParaRPr lang="ru-RU"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53648" y="1659285"/>
            <a:ext cx="2810657" cy="4832092"/>
          </a:xfrm>
          <a:prstGeom prst="rect">
            <a:avLst/>
          </a:prstGeom>
          <a:noFill/>
        </p:spPr>
        <p:txBody>
          <a:bodyPr wrap="square" rtlCol="0">
            <a:spAutoFit/>
          </a:bodyPr>
          <a:lstStyle/>
          <a:p>
            <a:pPr algn="just"/>
            <a:r>
              <a:rPr lang="ru-RU" sz="2800" b="1" i="0" dirty="0" smtClean="0">
                <a:solidFill>
                  <a:srgbClr val="000000"/>
                </a:solidFill>
                <a:effectLst/>
                <a:latin typeface="Times New Roman" panose="02020603050405020304" pitchFamily="18" charset="0"/>
                <a:cs typeface="Times New Roman" panose="02020603050405020304" pitchFamily="18" charset="0"/>
              </a:rPr>
              <a:t>Материалы и инструменты:</a:t>
            </a:r>
          </a:p>
          <a:p>
            <a:pPr marL="457200" indent="-457200" algn="just">
              <a:buFont typeface="Arial" panose="020B0604020202020204" pitchFamily="34" charset="0"/>
              <a:buChar char="•"/>
            </a:pPr>
            <a:r>
              <a:rPr lang="ru-RU" sz="2800" b="0" i="0" dirty="0" smtClean="0">
                <a:solidFill>
                  <a:srgbClr val="000000"/>
                </a:solidFill>
                <a:effectLst/>
                <a:latin typeface="Times New Roman" panose="02020603050405020304" pitchFamily="18" charset="0"/>
                <a:cs typeface="Times New Roman" panose="02020603050405020304" pitchFamily="18" charset="0"/>
              </a:rPr>
              <a:t>ножницы</a:t>
            </a:r>
          </a:p>
          <a:p>
            <a:pPr marL="457200" indent="-457200" algn="just">
              <a:buFont typeface="Arial" panose="020B0604020202020204" pitchFamily="34" charset="0"/>
              <a:buChar char="•"/>
            </a:pPr>
            <a:r>
              <a:rPr lang="ru-RU" sz="2800" b="0" i="0" dirty="0" smtClean="0">
                <a:solidFill>
                  <a:srgbClr val="000000"/>
                </a:solidFill>
                <a:effectLst/>
                <a:latin typeface="Times New Roman" panose="02020603050405020304" pitchFamily="18" charset="0"/>
                <a:cs typeface="Times New Roman" panose="02020603050405020304" pitchFamily="18" charset="0"/>
              </a:rPr>
              <a:t>клей ПВА</a:t>
            </a:r>
          </a:p>
          <a:p>
            <a:pPr marL="457200" indent="-457200" algn="just">
              <a:buFont typeface="Arial" panose="020B0604020202020204" pitchFamily="34" charset="0"/>
              <a:buChar char="•"/>
            </a:pPr>
            <a:r>
              <a:rPr lang="ru-RU" sz="2800" b="0" i="0" dirty="0" smtClean="0">
                <a:solidFill>
                  <a:srgbClr val="000000"/>
                </a:solidFill>
                <a:effectLst/>
                <a:latin typeface="Times New Roman" panose="02020603050405020304" pitchFamily="18" charset="0"/>
                <a:cs typeface="Times New Roman" panose="02020603050405020304" pitchFamily="18" charset="0"/>
              </a:rPr>
              <a:t>белые и зеленые бумажные салфетки</a:t>
            </a:r>
          </a:p>
          <a:p>
            <a:pPr marL="457200" indent="-457200" algn="just">
              <a:buFont typeface="Arial" panose="020B0604020202020204" pitchFamily="34" charset="0"/>
              <a:buChar char="•"/>
            </a:pPr>
            <a:r>
              <a:rPr lang="ru-RU" sz="2800" b="0" i="0" dirty="0" smtClean="0">
                <a:solidFill>
                  <a:srgbClr val="000000"/>
                </a:solidFill>
                <a:effectLst/>
                <a:latin typeface="Times New Roman" panose="02020603050405020304" pitchFamily="18" charset="0"/>
                <a:cs typeface="Times New Roman" panose="02020603050405020304" pitchFamily="18" charset="0"/>
              </a:rPr>
              <a:t> бамбуковые шпажки</a:t>
            </a:r>
          </a:p>
          <a:p>
            <a:pPr marL="457200" indent="-457200" algn="just">
              <a:buFont typeface="Arial" panose="020B0604020202020204" pitchFamily="34" charset="0"/>
              <a:buChar char="•"/>
            </a:pPr>
            <a:r>
              <a:rPr lang="ru-RU" sz="2800" b="0" i="0" dirty="0" smtClean="0">
                <a:solidFill>
                  <a:srgbClr val="000000"/>
                </a:solidFill>
                <a:effectLst/>
                <a:latin typeface="Times New Roman" panose="02020603050405020304" pitchFamily="18" charset="0"/>
                <a:cs typeface="Times New Roman" panose="02020603050405020304" pitchFamily="18" charset="0"/>
              </a:rPr>
              <a:t> гуашь</a:t>
            </a:r>
            <a:endParaRPr lang="ru-RU" sz="28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5405894" y="71894"/>
            <a:ext cx="4952868" cy="8619344"/>
          </a:xfrm>
          <a:prstGeom prst="rect">
            <a:avLst/>
          </a:prstGeom>
          <a:ln>
            <a:noFill/>
          </a:ln>
          <a:effectLst>
            <a:softEdge rad="112500"/>
          </a:effectLst>
        </p:spPr>
      </p:pic>
    </p:spTree>
    <p:extLst>
      <p:ext uri="{BB962C8B-B14F-4D97-AF65-F5344CB8AC3E}">
        <p14:creationId xmlns:p14="http://schemas.microsoft.com/office/powerpoint/2010/main" xmlns="" val="3670452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7920.JPG"/>
          <p:cNvPicPr>
            <a:picLocks noChangeAspect="1"/>
          </p:cNvPicPr>
          <p:nvPr/>
        </p:nvPicPr>
        <p:blipFill>
          <a:blip r:embed="rId3" cstate="print"/>
          <a:stretch>
            <a:fillRect/>
          </a:stretch>
        </p:blipFill>
        <p:spPr>
          <a:xfrm>
            <a:off x="2114550" y="1663065"/>
            <a:ext cx="7858125" cy="4294823"/>
          </a:xfrm>
          <a:prstGeom prst="rect">
            <a:avLst/>
          </a:prstGeom>
        </p:spPr>
      </p:pic>
      <p:sp>
        <p:nvSpPr>
          <p:cNvPr id="9" name="TextBox 8"/>
          <p:cNvSpPr txBox="1"/>
          <p:nvPr/>
        </p:nvSpPr>
        <p:spPr>
          <a:xfrm>
            <a:off x="3157538" y="1114426"/>
            <a:ext cx="6357937"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Оформляем готовый вечный огонь на пьедестале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sp>
        <p:nvSpPr>
          <p:cNvPr id="9" name="TextBox 8"/>
          <p:cNvSpPr txBox="1"/>
          <p:nvPr/>
        </p:nvSpPr>
        <p:spPr>
          <a:xfrm>
            <a:off x="1514476" y="1114425"/>
            <a:ext cx="8001000" cy="3477875"/>
          </a:xfrm>
          <a:prstGeom prst="rect">
            <a:avLst/>
          </a:prstGeom>
          <a:noFill/>
        </p:spPr>
        <p:txBody>
          <a:bodyPr wrap="square" rtlCol="0">
            <a:spAutoFit/>
          </a:bodyPr>
          <a:lstStyle/>
          <a:p>
            <a:pPr algn="ctr"/>
            <a:r>
              <a:rPr lang="ru-RU" sz="4800" b="1" dirty="0" smtClean="0">
                <a:effectLst>
                  <a:outerShdw blurRad="38100" dist="38100" dir="2700000" algn="tl">
                    <a:srgbClr val="000000">
                      <a:alpha val="43137"/>
                    </a:srgbClr>
                  </a:outerShdw>
                </a:effectLst>
                <a:latin typeface="Times New Roman" pitchFamily="18" charset="0"/>
                <a:cs typeface="Times New Roman" pitchFamily="18" charset="0"/>
              </a:rPr>
              <a:t>Виртуальное путешествие</a:t>
            </a:r>
          </a:p>
          <a:p>
            <a:pPr algn="ct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5400" b="1" dirty="0" smtClean="0">
                <a:effectLst>
                  <a:outerShdw blurRad="38100" dist="38100" dir="2700000" algn="tl">
                    <a:srgbClr val="000000">
                      <a:alpha val="43137"/>
                    </a:srgbClr>
                  </a:outerShdw>
                </a:effectLst>
                <a:latin typeface="Times New Roman" pitchFamily="18" charset="0"/>
                <a:cs typeface="Times New Roman" pitchFamily="18" charset="0"/>
              </a:rPr>
              <a:t>Никто не забыт, ничто не забыто!</a:t>
            </a:r>
            <a:endParaRPr lang="ru-RU" sz="5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Рисунок 1" descr="http://qrcoder.ru/code/?http%3A%2F%2Fhttps%3A%2F%2Fcloud.mail.ru%2Fpublic%2FxUYC%2FJQvwEdCWn&amp;4&amp;0"/>
          <p:cNvPicPr>
            <a:picLocks noChangeAspect="1" noChangeArrowheads="1"/>
          </p:cNvPicPr>
          <p:nvPr/>
        </p:nvPicPr>
        <p:blipFill>
          <a:blip r:embed="rId3" cstate="print"/>
          <a:srcRect/>
          <a:stretch>
            <a:fillRect/>
          </a:stretch>
        </p:blipFill>
        <p:spPr bwMode="auto">
          <a:xfrm>
            <a:off x="971548" y="4190998"/>
            <a:ext cx="1943101" cy="1943101"/>
          </a:xfrm>
          <a:prstGeom prst="rect">
            <a:avLst/>
          </a:prstGeom>
          <a:noFill/>
          <a:ln w="9525">
            <a:noFill/>
            <a:miter lim="800000"/>
            <a:headEnd/>
            <a:tailEnd/>
          </a:ln>
        </p:spPr>
      </p:pic>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997"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2" name="Заголовок 11"/>
          <p:cNvSpPr>
            <a:spLocks noGrp="1"/>
          </p:cNvSpPr>
          <p:nvPr>
            <p:ph type="title"/>
          </p:nvPr>
        </p:nvSpPr>
        <p:spPr>
          <a:xfrm>
            <a:off x="838200" y="365125"/>
            <a:ext cx="10515600" cy="5949950"/>
          </a:xfrm>
        </p:spPr>
        <p:txBody>
          <a:bodyPr>
            <a:normAutofit fontScale="90000"/>
          </a:bodyPr>
          <a:lstStyle/>
          <a:p>
            <a:r>
              <a:rPr lang="ru-RU" sz="3100" b="1" dirty="0" smtClean="0"/>
              <a:t/>
            </a:r>
            <a:br>
              <a:rPr lang="ru-RU" sz="3100" b="1" dirty="0" smtClean="0"/>
            </a:br>
            <a:r>
              <a:rPr lang="ru-RU" sz="3100" b="1" dirty="0" smtClean="0"/>
              <a:t/>
            </a:r>
            <a:br>
              <a:rPr lang="ru-RU" sz="3100" b="1" dirty="0" smtClean="0"/>
            </a:br>
            <a:r>
              <a:rPr lang="ru-RU" sz="3100" b="1" dirty="0" smtClean="0"/>
              <a:t/>
            </a:r>
            <a:br>
              <a:rPr lang="ru-RU" sz="3100" b="1" dirty="0" smtClean="0"/>
            </a:br>
            <a:r>
              <a:rPr lang="ru-RU" sz="3100" b="1" dirty="0" smtClean="0"/>
              <a:t>              </a:t>
            </a:r>
            <a:r>
              <a:rPr lang="ru-RU" sz="3100" b="1" dirty="0" smtClean="0">
                <a:latin typeface="Times New Roman" pitchFamily="18" charset="0"/>
                <a:cs typeface="Times New Roman" pitchFamily="18" charset="0"/>
              </a:rPr>
              <a:t>Дидактическая игра «Посылка солдату на фронт»</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b="1" u="sng" dirty="0" smtClean="0">
                <a:latin typeface="Times New Roman" pitchFamily="18" charset="0"/>
                <a:cs typeface="Times New Roman" pitchFamily="18" charset="0"/>
              </a:rPr>
              <a:t> Цель</a:t>
            </a:r>
            <a:r>
              <a:rPr lang="ru-RU" sz="3100" dirty="0" smtClean="0">
                <a:latin typeface="Times New Roman" pitchFamily="18" charset="0"/>
                <a:cs typeface="Times New Roman" pitchFamily="18" charset="0"/>
              </a:rPr>
              <a:t>: закрепление знания детей о том, что посылали солдатам на фронт.</a:t>
            </a:r>
            <a:br>
              <a:rPr lang="ru-RU" sz="3100" dirty="0" smtClean="0">
                <a:latin typeface="Times New Roman" pitchFamily="18" charset="0"/>
                <a:cs typeface="Times New Roman" pitchFamily="18" charset="0"/>
              </a:rPr>
            </a:br>
            <a:r>
              <a:rPr lang="ru-RU" sz="3100" b="1" u="sng" dirty="0" smtClean="0">
                <a:latin typeface="Times New Roman" pitchFamily="18" charset="0"/>
                <a:cs typeface="Times New Roman" pitchFamily="18" charset="0"/>
              </a:rPr>
              <a:t>Оборудование и материалы</a:t>
            </a:r>
            <a:r>
              <a:rPr lang="ru-RU" sz="3100" dirty="0" smtClean="0">
                <a:latin typeface="Times New Roman" pitchFamily="18" charset="0"/>
                <a:cs typeface="Times New Roman" pitchFamily="18" charset="0"/>
              </a:rPr>
              <a:t>: дидактические картинки с изображением различных предметов обихода современности, и картинки с изображением предметов которые посылали на фронт (мыло, зубной порошок, алюминиевая кружка, портянки, нательное бельё, махорка, кисет, тушенка, сгущенка, письмо, носовой платок и </a:t>
            </a:r>
            <a:r>
              <a:rPr lang="ru-RU" sz="3100" dirty="0" err="1" smtClean="0">
                <a:latin typeface="Times New Roman" pitchFamily="18" charset="0"/>
                <a:cs typeface="Times New Roman" pitchFamily="18" charset="0"/>
              </a:rPr>
              <a:t>тд</a:t>
            </a:r>
            <a:r>
              <a:rPr lang="ru-RU" sz="3100" dirty="0" smtClean="0">
                <a:latin typeface="Times New Roman" pitchFamily="18" charset="0"/>
                <a:cs typeface="Times New Roman" pitchFamily="18" charset="0"/>
              </a:rPr>
              <a:t>), две коробки (посылки</a:t>
            </a:r>
            <a:r>
              <a:rPr lang="ru-RU" sz="3100" dirty="0" smtClean="0">
                <a:latin typeface="Times New Roman" pitchFamily="18" charset="0"/>
                <a:cs typeface="Times New Roman" pitchFamily="18" charset="0"/>
              </a:rPr>
              <a:t>).</a:t>
            </a:r>
            <a:r>
              <a:rPr lang="ru-RU" dirty="0" smtClean="0"/>
              <a:t/>
            </a:r>
            <a:br>
              <a:rPr lang="ru-RU" dirty="0" smtClean="0"/>
            </a:br>
            <a:r>
              <a:rPr lang="ru-RU" dirty="0" smtClean="0"/>
              <a:t> </a:t>
            </a:r>
            <a:r>
              <a:rPr lang="ru-RU" sz="3100" dirty="0" smtClean="0"/>
              <a:t/>
            </a:r>
            <a:br>
              <a:rPr lang="ru-RU" sz="3100" dirty="0" smtClean="0"/>
            </a:br>
            <a:endParaRPr lang="ru-RU" sz="3100" dirty="0"/>
          </a:p>
        </p:txBody>
      </p:sp>
    </p:spTree>
    <p:extLst>
      <p:ext uri="{BB962C8B-B14F-4D97-AF65-F5344CB8AC3E}">
        <p14:creationId xmlns:p14="http://schemas.microsoft.com/office/powerpoint/2010/main" xmlns="" val="4205296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997"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2" name="Заголовок 11"/>
          <p:cNvSpPr>
            <a:spLocks noGrp="1"/>
          </p:cNvSpPr>
          <p:nvPr>
            <p:ph type="title"/>
          </p:nvPr>
        </p:nvSpPr>
        <p:spPr>
          <a:xfrm>
            <a:off x="814388" y="365125"/>
            <a:ext cx="10539412" cy="4992688"/>
          </a:xfrm>
        </p:spPr>
        <p:txBody>
          <a:bodyPr>
            <a:normAutofit fontScale="90000"/>
          </a:bodyPr>
          <a:lstStyle/>
          <a:p>
            <a:r>
              <a:rPr lang="ru-RU" dirty="0" smtClean="0"/>
              <a:t/>
            </a:r>
            <a:br>
              <a:rPr lang="ru-RU" dirty="0" smtClean="0"/>
            </a:br>
            <a:r>
              <a:rPr lang="ru-RU" dirty="0" smtClean="0"/>
              <a:t> </a:t>
            </a:r>
            <a:r>
              <a:rPr lang="ru-RU" sz="3100" b="1" u="sng" dirty="0" smtClean="0">
                <a:latin typeface="Times New Roman" pitchFamily="18" charset="0"/>
                <a:cs typeface="Times New Roman" pitchFamily="18" charset="0"/>
              </a:rPr>
              <a:t>Ход игры</a:t>
            </a:r>
            <a:r>
              <a:rPr lang="ru-RU" sz="3100" b="1" dirty="0" smtClean="0">
                <a:latin typeface="Times New Roman" pitchFamily="18" charset="0"/>
                <a:cs typeface="Times New Roman" pitchFamily="18" charset="0"/>
              </a:rPr>
              <a:t>: </a:t>
            </a:r>
            <a:r>
              <a:rPr lang="ru-RU" sz="3100" dirty="0" smtClean="0">
                <a:latin typeface="Times New Roman" pitchFamily="18" charset="0"/>
                <a:cs typeface="Times New Roman" pitchFamily="18" charset="0"/>
              </a:rPr>
              <a:t>предлагаю вам поиграть в игру, которая называется «Посылка на фронт». Давайте и мы соберем фронтовую посылку. Необходимо разделиться на две команды (используем считалочку). На столе лежат картинки с изображением различных предметов, среди которых предметы, которые посылали солдатам на фронт. Назовите, какие знаете предметы, которые отправляли на фронт? (ответы детей). Берете по одной картинке и, если этот предмет посылали на фронт, кладете в коробку (посылку). Таким образом, и собирают посылку для фронта.</a:t>
            </a:r>
            <a:r>
              <a:rPr lang="ru-RU" sz="3100" dirty="0" smtClean="0"/>
              <a:t/>
            </a:r>
            <a:br>
              <a:rPr lang="ru-RU" sz="3100" dirty="0" smtClean="0"/>
            </a:br>
            <a:endParaRPr lang="ru-RU" sz="3100" dirty="0"/>
          </a:p>
        </p:txBody>
      </p:sp>
    </p:spTree>
    <p:extLst>
      <p:ext uri="{BB962C8B-B14F-4D97-AF65-F5344CB8AC3E}">
        <p14:creationId xmlns:p14="http://schemas.microsoft.com/office/powerpoint/2010/main" xmlns="" val="4205296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997"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2" name="Заголовок 11"/>
          <p:cNvSpPr>
            <a:spLocks noGrp="1"/>
          </p:cNvSpPr>
          <p:nvPr>
            <p:ph type="title"/>
          </p:nvPr>
        </p:nvSpPr>
        <p:spPr>
          <a:xfrm>
            <a:off x="814388" y="365125"/>
            <a:ext cx="10539412" cy="4992688"/>
          </a:xfrm>
        </p:spPr>
        <p:txBody>
          <a:bodyPr>
            <a:normAutofit fontScale="90000"/>
          </a:bodyPr>
          <a:lstStyle/>
          <a:p>
            <a:r>
              <a:rPr lang="ru-RU" dirty="0" smtClean="0"/>
              <a:t/>
            </a:r>
            <a:br>
              <a:rPr lang="ru-RU" dirty="0" smtClean="0"/>
            </a:br>
            <a:r>
              <a:rPr lang="ru-RU" dirty="0" smtClean="0"/>
              <a:t> </a:t>
            </a:r>
            <a:r>
              <a:rPr lang="ru-RU" sz="3100" dirty="0" smtClean="0"/>
              <a:t/>
            </a:r>
            <a:br>
              <a:rPr lang="ru-RU" sz="3100" dirty="0" smtClean="0"/>
            </a:br>
            <a:r>
              <a:rPr lang="ru-RU" sz="3200" b="1" smtClean="0">
                <a:latin typeface="Times New Roman" pitchFamily="18" charset="0"/>
                <a:cs typeface="Times New Roman" pitchFamily="18" charset="0"/>
              </a:rPr>
              <a:t> </a:t>
            </a:r>
            <a:r>
              <a:rPr lang="ru-RU" sz="3200" b="1" smtClean="0">
                <a:latin typeface="Times New Roman" pitchFamily="18" charset="0"/>
                <a:cs typeface="Times New Roman" pitchFamily="18" charset="0"/>
              </a:rPr>
              <a:t>                           Игра </a:t>
            </a:r>
            <a:r>
              <a:rPr lang="ru-RU" sz="3200" b="1" dirty="0" smtClean="0">
                <a:latin typeface="Times New Roman" pitchFamily="18" charset="0"/>
                <a:cs typeface="Times New Roman" pitchFamily="18" charset="0"/>
              </a:rPr>
              <a:t>«Собери автомат»</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u="sng" dirty="0" smtClean="0">
                <a:latin typeface="Times New Roman" pitchFamily="18" charset="0"/>
                <a:cs typeface="Times New Roman" pitchFamily="18" charset="0"/>
              </a:rPr>
              <a:t>Цель</a:t>
            </a:r>
            <a:r>
              <a:rPr lang="ru-RU" sz="3200" b="1"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развитие пространственного мышления, умения составлять из частей целое.</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b="1" u="sng" dirty="0" smtClean="0">
                <a:latin typeface="Times New Roman" pitchFamily="18" charset="0"/>
                <a:cs typeface="Times New Roman" pitchFamily="18" charset="0"/>
              </a:rPr>
              <a:t>Материалы и оборудование:  </a:t>
            </a:r>
            <a:r>
              <a:rPr lang="ru-RU" sz="3200" dirty="0" smtClean="0">
                <a:latin typeface="Times New Roman" pitchFamily="18" charset="0"/>
                <a:cs typeface="Times New Roman" pitchFamily="18" charset="0"/>
              </a:rPr>
              <a:t>2 картинки автомата (</a:t>
            </a:r>
            <a:r>
              <a:rPr lang="ru-RU" sz="3200" dirty="0" err="1" smtClean="0">
                <a:latin typeface="Times New Roman" pitchFamily="18" charset="0"/>
                <a:cs typeface="Times New Roman" pitchFamily="18" charset="0"/>
              </a:rPr>
              <a:t>пазлы</a:t>
            </a:r>
            <a:r>
              <a:rPr lang="ru-RU" sz="3200" dirty="0" smtClean="0">
                <a:latin typeface="Times New Roman" pitchFamily="18" charset="0"/>
                <a:cs typeface="Times New Roman" pitchFamily="18" charset="0"/>
              </a:rPr>
              <a:t>)</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3200" b="1" u="sng" dirty="0" smtClean="0">
                <a:latin typeface="Times New Roman" pitchFamily="18" charset="0"/>
                <a:cs typeface="Times New Roman" pitchFamily="18" charset="0"/>
              </a:rPr>
              <a:t>Ход игры</a:t>
            </a:r>
            <a:r>
              <a:rPr lang="ru-RU" sz="3200" b="1"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Дети делятся на две команды. По команде воспитателя: "Раз, два, три! Автомат собери</a:t>
            </a:r>
            <a:r>
              <a:rPr lang="ru-RU" sz="3200" b="1"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дети собирают автомат по типу </a:t>
            </a:r>
            <a:r>
              <a:rPr lang="ru-RU" sz="3200" dirty="0" err="1" smtClean="0">
                <a:latin typeface="Times New Roman" pitchFamily="18" charset="0"/>
                <a:cs typeface="Times New Roman" pitchFamily="18" charset="0"/>
              </a:rPr>
              <a:t>пазлов</a:t>
            </a:r>
            <a:r>
              <a:rPr lang="ru-RU" sz="3200" b="1"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 соединяя детали в одно целое. Победит та команда, которая соберет автомат</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быстрее своих соперников.</a:t>
            </a:r>
            <a:br>
              <a:rPr lang="ru-RU" sz="3200"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dirty="0" smtClean="0"/>
              <a:t/>
            </a:r>
            <a:br>
              <a:rPr lang="ru-RU" sz="3200" dirty="0" smtClean="0"/>
            </a:br>
            <a:endParaRPr lang="ru-RU" sz="3100" dirty="0"/>
          </a:p>
        </p:txBody>
      </p:sp>
    </p:spTree>
    <p:extLst>
      <p:ext uri="{BB962C8B-B14F-4D97-AF65-F5344CB8AC3E}">
        <p14:creationId xmlns:p14="http://schemas.microsoft.com/office/powerpoint/2010/main" xmlns="" val="420529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997"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1162737" y="1923989"/>
            <a:ext cx="3819250" cy="5667533"/>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7190548" y="1865796"/>
            <a:ext cx="3839465" cy="5787458"/>
          </a:xfrm>
          <a:prstGeom prst="rect">
            <a:avLst/>
          </a:prstGeom>
        </p:spPr>
      </p:pic>
      <p:sp>
        <p:nvSpPr>
          <p:cNvPr id="7" name="TextBox 6"/>
          <p:cNvSpPr txBox="1"/>
          <p:nvPr/>
        </p:nvSpPr>
        <p:spPr>
          <a:xfrm>
            <a:off x="178129" y="1828800"/>
            <a:ext cx="5735782"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Разрезаем  белую бумажную салфетку на три прямоугольника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6258298" y="1911928"/>
            <a:ext cx="5652654"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По краям делаем зигзагообразные надрезы</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205296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19271" y="1683769"/>
            <a:ext cx="4216239" cy="575747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6923453" y="1586955"/>
            <a:ext cx="4216241" cy="5951095"/>
          </a:xfrm>
          <a:prstGeom prst="rect">
            <a:avLst/>
          </a:prstGeom>
        </p:spPr>
      </p:pic>
      <p:sp>
        <p:nvSpPr>
          <p:cNvPr id="8" name="TextBox 7"/>
          <p:cNvSpPr txBox="1"/>
          <p:nvPr/>
        </p:nvSpPr>
        <p:spPr>
          <a:xfrm>
            <a:off x="308758" y="1401288"/>
            <a:ext cx="541514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На ровный край салфетки наносим клей и заворачиваем на бамбуковую шпажку</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6185064" y="1541813"/>
            <a:ext cx="541514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Отрезаем полоску зеленой бумажной салфетки шириной 5-6 мм</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1202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896786" y="1691262"/>
            <a:ext cx="4231229" cy="5667533"/>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6913045" y="1519390"/>
            <a:ext cx="4234258" cy="6008248"/>
          </a:xfrm>
          <a:prstGeom prst="rect">
            <a:avLst/>
          </a:prstGeom>
        </p:spPr>
      </p:pic>
      <p:sp>
        <p:nvSpPr>
          <p:cNvPr id="7" name="TextBox 6"/>
          <p:cNvSpPr txBox="1"/>
          <p:nvPr/>
        </p:nvSpPr>
        <p:spPr>
          <a:xfrm>
            <a:off x="308758" y="1401288"/>
            <a:ext cx="5415148" cy="1015663"/>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Обматываем бамбуковую шпажку зеленой полоской , вырезанную из бумажной салфетки</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6125688" y="1518062"/>
            <a:ext cx="541514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Приклеиваем листья и продолжаем обматывать бамбуковую шпажку до конца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7266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962493" y="1756967"/>
            <a:ext cx="4122293" cy="5794951"/>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47280" y="2593296"/>
            <a:ext cx="5974831" cy="4122295"/>
          </a:xfrm>
          <a:prstGeom prst="rect">
            <a:avLst/>
          </a:prstGeom>
        </p:spPr>
      </p:pic>
      <p:sp>
        <p:nvSpPr>
          <p:cNvPr id="8" name="TextBox 7"/>
          <p:cNvSpPr txBox="1"/>
          <p:nvPr/>
        </p:nvSpPr>
        <p:spPr>
          <a:xfrm>
            <a:off x="308572" y="1933822"/>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Красная гуашь и готовая гвоздика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6078186" y="1826820"/>
            <a:ext cx="5415148"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Сбрызгиваем готовую гвоздику красной гуашью (кисть, зубная щетка)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6306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12187003" cy="6858000"/>
          </a:xfrm>
          <a:prstGeom prst="rect">
            <a:avLst/>
          </a:prstGeom>
        </p:spPr>
      </p:pic>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695" y="1323844"/>
            <a:ext cx="11317575" cy="5403466"/>
          </a:xfrm>
          <a:prstGeom prst="rect">
            <a:avLst/>
          </a:prstGeom>
        </p:spPr>
      </p:pic>
      <p:sp>
        <p:nvSpPr>
          <p:cNvPr id="5" name="TextBox 4"/>
          <p:cNvSpPr txBox="1"/>
          <p:nvPr/>
        </p:nvSpPr>
        <p:spPr>
          <a:xfrm>
            <a:off x="4370119" y="748146"/>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Гвоздика готова!</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sp>
        <p:nvSpPr>
          <p:cNvPr id="9" name="TextBox 8"/>
          <p:cNvSpPr txBox="1"/>
          <p:nvPr/>
        </p:nvSpPr>
        <p:spPr>
          <a:xfrm>
            <a:off x="3811979" y="403762"/>
            <a:ext cx="7493330" cy="1077218"/>
          </a:xfrm>
          <a:prstGeom prst="rect">
            <a:avLst/>
          </a:prstGeom>
          <a:noFill/>
        </p:spPr>
        <p:txBody>
          <a:bodyPr wrap="square" rtlCol="0">
            <a:spAutoFit/>
          </a:bodyPr>
          <a:lstStyle/>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Мастер-класс</a:t>
            </a:r>
          </a:p>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«Украшение георгиевской ленты"</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719766" y="2298433"/>
            <a:ext cx="3380745" cy="3416320"/>
          </a:xfrm>
          <a:prstGeom prst="rect">
            <a:avLst/>
          </a:prstGeom>
          <a:noFill/>
        </p:spPr>
        <p:txBody>
          <a:bodyPr wrap="square" rtlCol="0">
            <a:spAutoFit/>
          </a:bodyPr>
          <a:lstStyle/>
          <a:p>
            <a:pPr algn="just"/>
            <a:r>
              <a:rPr lang="ru-RU" sz="2400" b="1" i="0" dirty="0" smtClean="0">
                <a:solidFill>
                  <a:srgbClr val="000000"/>
                </a:solidFill>
                <a:effectLst/>
                <a:latin typeface="Times New Roman" panose="02020603050405020304" pitchFamily="18" charset="0"/>
                <a:cs typeface="Times New Roman" panose="02020603050405020304" pitchFamily="18" charset="0"/>
              </a:rPr>
              <a:t>Материалы и инструменты:</a:t>
            </a:r>
          </a:p>
          <a:p>
            <a:pPr marL="457200" indent="-457200">
              <a:buFont typeface="Arial" panose="020B0604020202020204" pitchFamily="34" charset="0"/>
              <a:buChar char="•"/>
            </a:pPr>
            <a:r>
              <a:rPr lang="ru-RU" sz="2400" b="0" i="0" dirty="0" smtClean="0">
                <a:solidFill>
                  <a:srgbClr val="000000"/>
                </a:solidFill>
                <a:effectLst/>
                <a:latin typeface="Times New Roman" panose="02020603050405020304" pitchFamily="18" charset="0"/>
                <a:cs typeface="Times New Roman" panose="02020603050405020304" pitchFamily="18" charset="0"/>
              </a:rPr>
              <a:t>ножницы</a:t>
            </a:r>
          </a:p>
          <a:p>
            <a:pPr marL="457200" indent="-457200">
              <a:buFont typeface="Arial" panose="020B0604020202020204" pitchFamily="34" charset="0"/>
              <a:buChar char="•"/>
            </a:pPr>
            <a:r>
              <a:rPr lang="ru-RU" sz="2400" dirty="0" smtClean="0">
                <a:solidFill>
                  <a:srgbClr val="000000"/>
                </a:solidFill>
                <a:latin typeface="Times New Roman" panose="02020603050405020304" pitchFamily="18" charset="0"/>
                <a:cs typeface="Times New Roman" panose="02020603050405020304" pitchFamily="18" charset="0"/>
              </a:rPr>
              <a:t>горячий клей пистолет</a:t>
            </a:r>
            <a:endParaRPr lang="ru-RU" sz="2400" b="0" i="0" dirty="0" smtClean="0">
              <a:solidFill>
                <a:srgbClr val="000000"/>
              </a:solidFill>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400" dirty="0" smtClean="0">
                <a:solidFill>
                  <a:srgbClr val="000000"/>
                </a:solidFill>
                <a:latin typeface="Times New Roman" panose="02020603050405020304" pitchFamily="18" charset="0"/>
                <a:cs typeface="Times New Roman" panose="02020603050405020304" pitchFamily="18" charset="0"/>
              </a:rPr>
              <a:t>фетр (розовый, зеленый, белый)</a:t>
            </a:r>
            <a:endParaRPr lang="ru-RU" sz="2400" b="0" i="0" dirty="0" smtClean="0">
              <a:solidFill>
                <a:srgbClr val="000000"/>
              </a:solidFill>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400" b="0" i="0" dirty="0" smtClean="0">
                <a:solidFill>
                  <a:srgbClr val="000000"/>
                </a:solidFill>
                <a:effectLst/>
                <a:latin typeface="Times New Roman" panose="02020603050405020304" pitchFamily="18" charset="0"/>
                <a:cs typeface="Times New Roman" panose="02020603050405020304" pitchFamily="18" charset="0"/>
              </a:rPr>
              <a:t> георгиевская лента</a:t>
            </a:r>
          </a:p>
          <a:p>
            <a:pPr marL="457200" indent="-457200">
              <a:buFont typeface="Arial" panose="020B0604020202020204" pitchFamily="34" charset="0"/>
              <a:buChar char="•"/>
            </a:pP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dirty="0" smtClean="0">
                <a:solidFill>
                  <a:srgbClr val="000000"/>
                </a:solidFill>
                <a:latin typeface="Times New Roman" panose="02020603050405020304" pitchFamily="18" charset="0"/>
                <a:cs typeface="Times New Roman" panose="02020603050405020304" pitchFamily="18" charset="0"/>
              </a:rPr>
              <a:t>булавка</a:t>
            </a:r>
            <a:endParaRPr lang="ru-RU" sz="2400" dirty="0">
              <a:latin typeface="Times New Roman" panose="02020603050405020304" pitchFamily="18" charset="0"/>
              <a:cs typeface="Times New Roman" panose="02020603050405020304" pitchFamily="18" charset="0"/>
            </a:endParaRPr>
          </a:p>
        </p:txBody>
      </p:sp>
      <p:pic>
        <p:nvPicPr>
          <p:cNvPr id="11" name="Рисунок 10" descr="IMG-8142.jpg"/>
          <p:cNvPicPr>
            <a:picLocks noChangeAspect="1"/>
          </p:cNvPicPr>
          <p:nvPr/>
        </p:nvPicPr>
        <p:blipFill>
          <a:blip r:embed="rId3" cstate="print"/>
          <a:stretch>
            <a:fillRect/>
          </a:stretch>
        </p:blipFill>
        <p:spPr>
          <a:xfrm>
            <a:off x="4171951" y="1806245"/>
            <a:ext cx="6395976" cy="4105440"/>
          </a:xfrm>
          <a:prstGeom prst="rect">
            <a:avLst/>
          </a:prstGeom>
        </p:spPr>
      </p:pic>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702" y="669934"/>
            <a:ext cx="10024673" cy="523220"/>
          </a:xfrm>
          <a:prstGeom prst="rect">
            <a:avLst/>
          </a:prstGeom>
          <a:noFill/>
        </p:spPr>
        <p:txBody>
          <a:bodyPr wrap="square" rtlCol="0">
            <a:spAutoFit/>
          </a:bodyPr>
          <a:lstStyle/>
          <a:p>
            <a:pPr algn="just"/>
            <a:endParaRPr lang="ru-RU" sz="2800" dirty="0">
              <a:latin typeface="Times New Roman" panose="02020603050405020304" pitchFamily="18" charset="0"/>
              <a:cs typeface="Times New Roman" panose="02020603050405020304" pitchFamily="18" charset="0"/>
            </a:endParaRPr>
          </a:p>
        </p:txBody>
      </p:sp>
      <p:sp>
        <p:nvSpPr>
          <p:cNvPr id="1026" name="AutoShape 2"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af12.mail.ru/cgi-bin/readmsg?id=16643506750567645623;0;1&amp;mode=attachment&amp;email=vera_rostova84@mail.ru&amp;ct=image%2fwebp&amp;cn=IMG_8176.jpe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G_8176.jpeg"/>
          <p:cNvPicPr>
            <a:picLocks noChangeAspect="1"/>
          </p:cNvPicPr>
          <p:nvPr/>
        </p:nvPicPr>
        <p:blipFill>
          <a:blip r:embed="rId2" cstate="print"/>
          <a:stretch>
            <a:fillRect/>
          </a:stretch>
        </p:blipFill>
        <p:spPr>
          <a:xfrm>
            <a:off x="0" y="0"/>
            <a:ext cx="12192000" cy="6858000"/>
          </a:xfrm>
          <a:prstGeom prst="rect">
            <a:avLst/>
          </a:prstGeom>
        </p:spPr>
      </p:pic>
      <p:pic>
        <p:nvPicPr>
          <p:cNvPr id="7" name="Рисунок 6" descr="IMG-8143.jpg"/>
          <p:cNvPicPr>
            <a:picLocks noChangeAspect="1"/>
          </p:cNvPicPr>
          <p:nvPr/>
        </p:nvPicPr>
        <p:blipFill>
          <a:blip r:embed="rId3" cstate="print"/>
          <a:stretch>
            <a:fillRect/>
          </a:stretch>
        </p:blipFill>
        <p:spPr>
          <a:xfrm>
            <a:off x="775854" y="2636323"/>
            <a:ext cx="4746171" cy="3265713"/>
          </a:xfrm>
          <a:prstGeom prst="rect">
            <a:avLst/>
          </a:prstGeom>
        </p:spPr>
      </p:pic>
      <p:pic>
        <p:nvPicPr>
          <p:cNvPr id="9" name="Рисунок 8" descr="IMG-8144.jpg"/>
          <p:cNvPicPr>
            <a:picLocks noChangeAspect="1"/>
          </p:cNvPicPr>
          <p:nvPr/>
        </p:nvPicPr>
        <p:blipFill>
          <a:blip r:embed="rId4" cstate="print"/>
          <a:stretch>
            <a:fillRect/>
          </a:stretch>
        </p:blipFill>
        <p:spPr>
          <a:xfrm>
            <a:off x="5799116" y="2624447"/>
            <a:ext cx="4853049" cy="3277589"/>
          </a:xfrm>
          <a:prstGeom prst="rect">
            <a:avLst/>
          </a:prstGeom>
        </p:spPr>
      </p:pic>
      <p:sp>
        <p:nvSpPr>
          <p:cNvPr id="10" name="TextBox 9"/>
          <p:cNvSpPr txBox="1"/>
          <p:nvPr/>
        </p:nvSpPr>
        <p:spPr>
          <a:xfrm>
            <a:off x="1051709" y="1785938"/>
            <a:ext cx="4520417" cy="707886"/>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Отрезаем фетр розового цвета прямоугольной формы</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5852308" y="1972788"/>
            <a:ext cx="5415148" cy="400110"/>
          </a:xfrm>
          <a:prstGeom prst="rect">
            <a:avLst/>
          </a:prstGeom>
          <a:noFill/>
        </p:spPr>
        <p:txBody>
          <a:bodyPr wrap="square" rtlCol="0">
            <a:spAutoFit/>
          </a:bodyPr>
          <a:lstStyle/>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На розовом фетре рисуем цветок и вырезаем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3941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313</Words>
  <Application>Microsoft Office PowerPoint</Application>
  <PresentationFormat>Произвольный</PresentationFormat>
  <Paragraphs>67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                 Дидактическая игра «Посылка солдату на фронт»   Цель: закрепление знания детей о том, что посылали солдатам на фронт. Оборудование и материалы: дидактические картинки с изображением различных предметов обихода современности, и картинки с изображением предметов которые посылали на фронт (мыло, зубной порошок, алюминиевая кружка, портянки, нательное бельё, махорка, кисет, тушенка, сгущенка, письмо, носовой платок и тд), две коробки (посылки).   </vt:lpstr>
      <vt:lpstr>  Ход игры: предлагаю вам поиграть в игру, которая называется «Посылка на фронт». Давайте и мы соберем фронтовую посылку. Необходимо разделиться на две команды (используем считалочку). На столе лежат картинки с изображением различных предметов, среди которых предметы, которые посылали солдатам на фронт. Назовите, какие знаете предметы, которые отправляли на фронт? (ответы детей). Берете по одной картинке и, если этот предмет посылали на фронт, кладете в коробку (посылку). Таким образом, и собирают посылку для фронта. </vt:lpstr>
      <vt:lpstr>                               Игра «Собери автомат» Цель: развитие пространственного мышления, умения составлять из частей целое.   Материалы и оборудование:  2 картинки автомата (пазлы)   Ход игры: Дети делятся на две команды. По команде воспитателя: "Раз, два, три! Автомат собери!", дети собирают автомат по типу пазлов, соединяя детали в одно целое. Победит та команда, которая соберет автомат быстрее своих соперников.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user</cp:lastModifiedBy>
  <cp:revision>26</cp:revision>
  <dcterms:created xsi:type="dcterms:W3CDTF">2022-09-23T17:49:02Z</dcterms:created>
  <dcterms:modified xsi:type="dcterms:W3CDTF">2022-10-18T18:44:26Z</dcterms:modified>
</cp:coreProperties>
</file>