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60" r:id="rId4"/>
    <p:sldId id="261" r:id="rId5"/>
    <p:sldId id="262" r:id="rId6"/>
    <p:sldId id="263" r:id="rId7"/>
    <p:sldId id="264" r:id="rId8"/>
    <p:sldId id="265" r:id="rId9"/>
    <p:sldId id="267" r:id="rId10"/>
    <p:sldId id="268" r:id="rId11"/>
    <p:sldId id="277" r:id="rId12"/>
    <p:sldId id="276" r:id="rId13"/>
    <p:sldId id="269" r:id="rId14"/>
    <p:sldId id="270" r:id="rId15"/>
    <p:sldId id="271" r:id="rId16"/>
    <p:sldId id="272" r:id="rId17"/>
    <p:sldId id="274" r:id="rId18"/>
    <p:sldId id="275" r:id="rId19"/>
    <p:sldId id="25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FFC6"/>
    <a:srgbClr val="FFCCCC"/>
    <a:srgbClr val="00FF99"/>
    <a:srgbClr val="FF7575"/>
    <a:srgbClr val="FF8181"/>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A5FAD-1C8C-4680-A295-2A0078D5507A}" type="datetimeFigureOut">
              <a:rPr lang="ru-RU" smtClean="0"/>
              <a:pPr/>
              <a:t>22.11.2020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2DE78-8702-4F63-ACBB-8BB4703ECB9F}" type="slidenum">
              <a:rPr lang="ru-RU" smtClean="0"/>
              <a:pPr/>
              <a:t>‹#›</a:t>
            </a:fld>
            <a:endParaRPr lang="ru-RU"/>
          </a:p>
        </p:txBody>
      </p:sp>
    </p:spTree>
    <p:extLst>
      <p:ext uri="{BB962C8B-B14F-4D97-AF65-F5344CB8AC3E}">
        <p14:creationId xmlns:p14="http://schemas.microsoft.com/office/powerpoint/2010/main" val="365668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EF2DE78-8702-4F63-ACBB-8BB4703ECB9F}" type="slidenum">
              <a:rPr lang="ru-RU" smtClean="0"/>
              <a:pPr/>
              <a:t>6</a:t>
            </a:fld>
            <a:endParaRPr lang="ru-RU"/>
          </a:p>
        </p:txBody>
      </p:sp>
    </p:spTree>
    <p:extLst>
      <p:ext uri="{BB962C8B-B14F-4D97-AF65-F5344CB8AC3E}">
        <p14:creationId xmlns:p14="http://schemas.microsoft.com/office/powerpoint/2010/main" val="3075376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Рисунок 6" descr="wallpaper_19.jpg"/>
          <p:cNvPicPr>
            <a:picLocks noChangeAspect="1"/>
          </p:cNvPicPr>
          <p:nvPr userDrawn="1"/>
        </p:nvPicPr>
        <p:blipFill>
          <a:blip r:embed="rId2" cstate="email"/>
          <a:stretch>
            <a:fillRect/>
          </a:stretch>
        </p:blipFill>
        <p:spPr>
          <a:xfrm>
            <a:off x="0" y="0"/>
            <a:ext cx="9144000" cy="6858000"/>
          </a:xfrm>
          <a:prstGeom prst="rect">
            <a:avLst/>
          </a:prstGeom>
        </p:spPr>
      </p:pic>
      <p:sp>
        <p:nvSpPr>
          <p:cNvPr id="9" name="Скругленная прямоугольная выноска 8"/>
          <p:cNvSpPr/>
          <p:nvPr userDrawn="1"/>
        </p:nvSpPr>
        <p:spPr>
          <a:xfrm>
            <a:off x="1214414" y="3929066"/>
            <a:ext cx="4857784" cy="1857388"/>
          </a:xfrm>
          <a:prstGeom prst="wedgeRoundRectCallout">
            <a:avLst>
              <a:gd name="adj1" fmla="val 59428"/>
              <a:gd name="adj2" fmla="val 11902"/>
              <a:gd name="adj3" fmla="val 1666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 name="Выноска-облако 7"/>
          <p:cNvSpPr/>
          <p:nvPr userDrawn="1"/>
        </p:nvSpPr>
        <p:spPr>
          <a:xfrm>
            <a:off x="928662" y="857232"/>
            <a:ext cx="7215238" cy="2357454"/>
          </a:xfrm>
          <a:prstGeom prst="cloudCallout">
            <a:avLst>
              <a:gd name="adj1" fmla="val 28779"/>
              <a:gd name="adj2" fmla="val 67110"/>
            </a:avLst>
          </a:prstGeom>
          <a:solidFill>
            <a:srgbClr val="FFCCCC"/>
          </a:solidFill>
          <a:ln>
            <a:solidFill>
              <a:srgbClr val="FF7575"/>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714348" y="1500174"/>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02D7C6-DFB1-429C-A9F0-1B3ACF66FE25}" type="slidenum">
              <a:rPr lang="ru-RU" smtClean="0"/>
              <a:pPr/>
              <a:t>‹#›</a:t>
            </a:fld>
            <a:endParaRPr lang="ru-RU"/>
          </a:p>
        </p:txBody>
      </p:sp>
      <p:sp>
        <p:nvSpPr>
          <p:cNvPr id="10" name="Прямоугольник 9"/>
          <p:cNvSpPr/>
          <p:nvPr userDrawn="1"/>
        </p:nvSpPr>
        <p:spPr>
          <a:xfrm>
            <a:off x="71438" y="71438"/>
            <a:ext cx="9001156" cy="6715148"/>
          </a:xfrm>
          <a:prstGeom prst="rect">
            <a:avLst/>
          </a:prstGeom>
          <a:noFill/>
          <a:ln w="5715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06ED727-27CD-4E07-8BCC-54F7ACA67BF1}" type="datetimeFigureOut">
              <a:rPr lang="ru-RU" smtClean="0"/>
              <a:pPr/>
              <a:t>22.11.2020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02D7C6-DFB1-429C-A9F0-1B3ACF66FE2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8000"/>
            <a:lum/>
          </a:blip>
          <a:srcRect/>
          <a:stretch>
            <a:fillRect l="-1000" r="-1000"/>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428596" y="357166"/>
            <a:ext cx="8286808" cy="114300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ED727-27CD-4E07-8BCC-54F7ACA67BF1}" type="datetimeFigureOut">
              <a:rPr lang="ru-RU" smtClean="0"/>
              <a:pPr/>
              <a:t>22.11.2020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2D7C6-DFB1-429C-A9F0-1B3ACF66FE25}" type="slidenum">
              <a:rPr lang="ru-RU" smtClean="0"/>
              <a:pPr/>
              <a:t>‹#›</a:t>
            </a:fld>
            <a:endParaRPr lang="ru-RU"/>
          </a:p>
        </p:txBody>
      </p:sp>
      <p:sp>
        <p:nvSpPr>
          <p:cNvPr id="7" name="Прямоугольник 6"/>
          <p:cNvSpPr/>
          <p:nvPr userDrawn="1"/>
        </p:nvSpPr>
        <p:spPr>
          <a:xfrm>
            <a:off x="214282" y="214290"/>
            <a:ext cx="8715436" cy="6500858"/>
          </a:xfrm>
          <a:prstGeom prst="rect">
            <a:avLst/>
          </a:prstGeom>
          <a:noFill/>
          <a:ln w="76200">
            <a:solidFill>
              <a:srgbClr val="FF818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nevseoboi.com.ua/oboi-wallpapers/grafika-3d/page,2,1630-prazdnichnye-i-abstraktnye-fony-87-oboev.html" TargetMode="External"/><Relationship Id="rId3" Type="http://schemas.openxmlformats.org/officeDocument/2006/relationships/hyperlink" Target="http://vashechudo.ru/" TargetMode="External"/><Relationship Id="rId7" Type="http://schemas.openxmlformats.org/officeDocument/2006/relationships/hyperlink" Target="http://www.mobilmusic.ru/wallpaper.php?id=419333"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www.medn.ru/medblog/" TargetMode="External"/><Relationship Id="rId5" Type="http://schemas.openxmlformats.org/officeDocument/2006/relationships/hyperlink" Target="http://zhenskij-sajt-katerina.ru/poleznye-vanny/" TargetMode="External"/><Relationship Id="rId4" Type="http://schemas.openxmlformats.org/officeDocument/2006/relationships/hyperlink" Target="http://www.5lepestkov.com/?p=21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79489"/>
            <a:ext cx="7772400" cy="2349511"/>
          </a:xfrm>
        </p:spPr>
        <p:txBody>
          <a:bodyPr>
            <a:normAutofit fontScale="90000"/>
          </a:bodyPr>
          <a:lstStyle/>
          <a:p>
            <a:pPr algn="ctr">
              <a:lnSpc>
                <a:spcPct val="107000"/>
              </a:lnSpc>
              <a:spcAft>
                <a:spcPts val="800"/>
              </a:spcAft>
            </a:pPr>
            <a:r>
              <a:rPr lang="ru-RU" sz="1800" dirty="0">
                <a:latin typeface="Calibri" panose="020F0502020204030204" pitchFamily="34" charset="0"/>
                <a:ea typeface="Calibri" panose="020F0502020204030204" pitchFamily="34" charset="0"/>
                <a:cs typeface="Times New Roman" panose="02020603050405020304" pitchFamily="18" charset="0"/>
              </a:rPr>
              <a:t>Муниципальное бюджетное дошкольное образовательное учреждение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«Детский сад №2»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err="1">
                <a:latin typeface="Calibri" panose="020F0502020204030204" pitchFamily="34" charset="0"/>
                <a:ea typeface="Calibri" panose="020F0502020204030204" pitchFamily="34" charset="0"/>
                <a:cs typeface="Times New Roman" panose="02020603050405020304" pitchFamily="18" charset="0"/>
              </a:rPr>
              <a:t>г.о</a:t>
            </a:r>
            <a:r>
              <a:rPr lang="ru-RU" sz="1800" dirty="0">
                <a:latin typeface="Calibri" panose="020F0502020204030204" pitchFamily="34" charset="0"/>
                <a:ea typeface="Calibri" panose="020F0502020204030204" pitchFamily="34" charset="0"/>
                <a:cs typeface="Times New Roman" panose="02020603050405020304" pitchFamily="18" charset="0"/>
              </a:rPr>
              <a:t>. Самара</a:t>
            </a:r>
            <a:br>
              <a:rPr lang="ru-RU" sz="1100" dirty="0">
                <a:latin typeface="Calibri" panose="020F0502020204030204" pitchFamily="34" charset="0"/>
                <a:ea typeface="Calibri" panose="020F0502020204030204" pitchFamily="34" charset="0"/>
                <a:cs typeface="Times New Roman" panose="02020603050405020304" pitchFamily="18" charset="0"/>
              </a:rPr>
            </a:br>
            <a:r>
              <a:rPr lang="ru-RU" sz="1100" dirty="0">
                <a:latin typeface="Calibri" panose="020F0502020204030204" pitchFamily="34" charset="0"/>
                <a:ea typeface="Calibri" panose="020F0502020204030204" pitchFamily="34" charset="0"/>
                <a:cs typeface="Times New Roman" panose="02020603050405020304" pitchFamily="18" charset="0"/>
              </a:rPr>
              <a:t> </a:t>
            </a:r>
            <a:br>
              <a:rPr lang="ru-RU" sz="1100" dirty="0">
                <a:latin typeface="Calibri" panose="020F0502020204030204" pitchFamily="34" charset="0"/>
                <a:ea typeface="Calibri" panose="020F0502020204030204" pitchFamily="34" charset="0"/>
                <a:cs typeface="Times New Roman" panose="02020603050405020304" pitchFamily="18" charset="0"/>
              </a:rPr>
            </a:br>
            <a:br>
              <a:rPr lang="ru-RU" sz="1100" dirty="0">
                <a:latin typeface="Calibri" panose="020F0502020204030204" pitchFamily="34" charset="0"/>
                <a:ea typeface="Calibri" panose="020F0502020204030204" pitchFamily="34" charset="0"/>
                <a:cs typeface="Times New Roman" panose="02020603050405020304" pitchFamily="18" charset="0"/>
              </a:rPr>
            </a:br>
            <a:br>
              <a:rPr lang="ru-RU" sz="1100" dirty="0">
                <a:latin typeface="Calibri" panose="020F0502020204030204" pitchFamily="34" charset="0"/>
                <a:ea typeface="Calibri" panose="020F0502020204030204" pitchFamily="34" charset="0"/>
                <a:cs typeface="Times New Roman" panose="02020603050405020304" pitchFamily="18" charset="0"/>
              </a:rPr>
            </a:br>
            <a:r>
              <a:rPr lang="ru-RU"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Исследовательский проект</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4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«Волшебные бомбочки»</a:t>
            </a:r>
            <a:br>
              <a:rPr lang="ru-RU" sz="1100" dirty="0">
                <a:effectLst/>
                <a:latin typeface="Calibri" panose="020F0502020204030204" pitchFamily="34" charset="0"/>
                <a:ea typeface="Calibri" panose="020F0502020204030204" pitchFamily="34" charset="0"/>
                <a:cs typeface="Times New Roman" panose="02020603050405020304" pitchFamily="18" charset="0"/>
              </a:rPr>
            </a:b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4000" dirty="0">
                <a:latin typeface="Calibri" panose="020F0502020204030204" pitchFamily="34" charset="0"/>
                <a:ea typeface="Calibri" panose="020F0502020204030204" pitchFamily="34" charset="0"/>
                <a:cs typeface="Times New Roman" panose="02020603050405020304" pitchFamily="18" charset="0"/>
              </a:rPr>
              <a:t> </a:t>
            </a:r>
            <a:br>
              <a:rPr lang="ru-RU" sz="40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Подзаголовок 2"/>
          <p:cNvSpPr>
            <a:spLocks noGrp="1"/>
          </p:cNvSpPr>
          <p:nvPr>
            <p:ph type="subTitle" idx="1"/>
          </p:nvPr>
        </p:nvSpPr>
        <p:spPr>
          <a:xfrm>
            <a:off x="1371600" y="4005064"/>
            <a:ext cx="4640560" cy="1944216"/>
          </a:xfrm>
        </p:spPr>
        <p:txBody>
          <a:bodyPr>
            <a:normAutofit/>
          </a:bodyPr>
          <a:lstStyle/>
          <a:p>
            <a:pPr>
              <a:lnSpc>
                <a:spcPct val="115000"/>
              </a:lnSpc>
              <a:spcAft>
                <a:spcPts val="0"/>
              </a:spcAft>
            </a:pPr>
            <a:r>
              <a:rPr lang="ru-RU" sz="1400" b="1" dirty="0">
                <a:solidFill>
                  <a:srgbClr val="002060"/>
                </a:solidFill>
                <a:latin typeface="Times New Roman" panose="02020603050405020304" pitchFamily="18" charset="0"/>
                <a:cs typeface="Times New Roman" panose="02020603050405020304" pitchFamily="18" charset="0"/>
              </a:rPr>
              <a:t>Автор: Тюрина Ярослава, Киселева Варвара, старшая группа «Ниточка»</a:t>
            </a:r>
          </a:p>
          <a:p>
            <a:pPr>
              <a:lnSpc>
                <a:spcPct val="115000"/>
              </a:lnSpc>
              <a:spcAft>
                <a:spcPts val="0"/>
              </a:spcAft>
            </a:pPr>
            <a:r>
              <a:rPr lang="ru-RU" sz="1400" b="1" dirty="0">
                <a:solidFill>
                  <a:srgbClr val="002060"/>
                </a:solidFill>
                <a:latin typeface="Times New Roman" panose="02020603050405020304" pitchFamily="18" charset="0"/>
                <a:cs typeface="Times New Roman" panose="02020603050405020304" pitchFamily="18" charset="0"/>
              </a:rPr>
              <a:t>Руководитель: Хасанова Алина Наильевна</a:t>
            </a:r>
            <a:endParaRPr lang="ru-RU" sz="11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ru-RU" sz="1000" b="1" dirty="0">
              <a:solidFill>
                <a:srgbClr val="002060"/>
              </a:solidFill>
              <a:latin typeface="Times New Roman" panose="02020603050405020304" pitchFamily="18" charset="0"/>
            </a:endParaRPr>
          </a:p>
          <a:p>
            <a:pPr>
              <a:lnSpc>
                <a:spcPct val="115000"/>
              </a:lnSpc>
            </a:pPr>
            <a:endParaRPr lang="ru-RU" sz="1000" b="1" dirty="0">
              <a:solidFill>
                <a:srgbClr val="002060"/>
              </a:solidFill>
              <a:latin typeface="Times New Roman" panose="02020603050405020304" pitchFamily="18" charset="0"/>
            </a:endParaRPr>
          </a:p>
          <a:p>
            <a:pPr>
              <a:lnSpc>
                <a:spcPct val="115000"/>
              </a:lnSpc>
            </a:pPr>
            <a:r>
              <a:rPr lang="ru-RU" sz="1000" b="1" dirty="0">
                <a:solidFill>
                  <a:srgbClr val="002060"/>
                </a:solidFill>
                <a:latin typeface="Times New Roman" panose="02020603050405020304" pitchFamily="18" charset="0"/>
                <a:ea typeface="Times New Roman" panose="02020603050405020304" pitchFamily="18" charset="0"/>
              </a:rPr>
              <a:t>Самара</a:t>
            </a:r>
          </a:p>
          <a:p>
            <a:pPr>
              <a:lnSpc>
                <a:spcPct val="115000"/>
              </a:lnSpc>
            </a:pPr>
            <a:r>
              <a:rPr lang="ru-RU" sz="1000" b="1" dirty="0">
                <a:solidFill>
                  <a:srgbClr val="002060"/>
                </a:solidFill>
                <a:latin typeface="Times New Roman" panose="02020603050405020304" pitchFamily="18" charset="0"/>
              </a:rPr>
              <a:t> 2020</a:t>
            </a:r>
            <a:endParaRPr lang="ru-RU" sz="1000" b="1" dirty="0">
              <a:solidFill>
                <a:srgbClr val="002060"/>
              </a:solidFill>
              <a:latin typeface="Times New Roman" panose="02020603050405020304" pitchFamily="18" charset="0"/>
              <a:ea typeface="Times New Roman" panose="02020603050405020304" pitchFamily="18" charset="0"/>
            </a:endParaRPr>
          </a:p>
          <a:p>
            <a:endParaRPr lang="ru-RU" sz="1400" b="1" dirty="0">
              <a:solidFill>
                <a:srgbClr val="002060"/>
              </a:solidFill>
              <a:latin typeface="Times New Roman" panose="02020603050405020304" pitchFamily="18" charset="0"/>
              <a:cs typeface="Times New Roman" panose="02020603050405020304" pitchFamily="18" charset="0"/>
            </a:endParaRPr>
          </a:p>
          <a:p>
            <a:endParaRPr lang="ru-RU" sz="1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79"/>
            <a:ext cx="8229600" cy="986431"/>
          </a:xfrm>
        </p:spPr>
        <p:txBody>
          <a:bodyPr>
            <a:normAutofit/>
          </a:bodyPr>
          <a:lstStyle/>
          <a:p>
            <a:pPr lvl="0">
              <a:spcBef>
                <a:spcPct val="20000"/>
              </a:spcBef>
            </a:pPr>
            <a:r>
              <a:rPr lang="ru-RU" sz="2800" b="1" dirty="0">
                <a:solidFill>
                  <a:srgbClr val="002060"/>
                </a:solidFill>
                <a:latin typeface="Times New Roman" panose="02020603050405020304" pitchFamily="18" charset="0"/>
                <a:ea typeface="Calibri" panose="020F0502020204030204" pitchFamily="34" charset="0"/>
                <a:cs typeface="+mn-cs"/>
              </a:rPr>
              <a:t>Основные ингредиенты для «шипучей </a:t>
            </a:r>
            <a:r>
              <a:rPr lang="ru-RU" sz="2800" b="1" dirty="0" err="1">
                <a:solidFill>
                  <a:srgbClr val="002060"/>
                </a:solidFill>
                <a:latin typeface="Times New Roman" panose="02020603050405020304" pitchFamily="18" charset="0"/>
                <a:ea typeface="Calibri" panose="020F0502020204030204" pitchFamily="34" charset="0"/>
                <a:cs typeface="+mn-cs"/>
              </a:rPr>
              <a:t>бомбочки</a:t>
            </a:r>
            <a:r>
              <a:rPr lang="ru-RU" sz="2800" b="1" dirty="0">
                <a:solidFill>
                  <a:srgbClr val="002060"/>
                </a:solidFill>
                <a:latin typeface="Times New Roman" panose="02020603050405020304" pitchFamily="18" charset="0"/>
                <a:ea typeface="Calibri" panose="020F0502020204030204" pitchFamily="34" charset="0"/>
                <a:cs typeface="+mn-cs"/>
              </a:rPr>
              <a:t>» </a:t>
            </a:r>
            <a:br>
              <a:rPr lang="ru-RU" sz="2800" b="1" dirty="0">
                <a:solidFill>
                  <a:srgbClr val="002060"/>
                </a:solidFill>
                <a:ea typeface="+mn-ea"/>
                <a:cs typeface="+mn-cs"/>
              </a:rPr>
            </a:br>
            <a:endParaRPr lang="ru-RU" sz="2800" dirty="0"/>
          </a:p>
        </p:txBody>
      </p:sp>
      <p:sp>
        <p:nvSpPr>
          <p:cNvPr id="3" name="Текст 2"/>
          <p:cNvSpPr>
            <a:spLocks noGrp="1"/>
          </p:cNvSpPr>
          <p:nvPr>
            <p:ph type="body" idx="1"/>
          </p:nvPr>
        </p:nvSpPr>
        <p:spPr>
          <a:xfrm>
            <a:off x="5103812" y="1633767"/>
            <a:ext cx="4040188" cy="639762"/>
          </a:xfrm>
        </p:spPr>
        <p:txBody>
          <a:bodyPr>
            <a:normAutofit lnSpcReduction="10000"/>
          </a:bodyPr>
          <a:lstStyle/>
          <a:p>
            <a:pPr algn="ctr"/>
            <a:r>
              <a:rPr lang="ru-RU" sz="1800" dirty="0">
                <a:solidFill>
                  <a:prstClr val="black"/>
                </a:solidFill>
                <a:latin typeface="Times New Roman" panose="02020603050405020304" pitchFamily="18" charset="0"/>
                <a:ea typeface="Calibri" panose="020F0502020204030204" pitchFamily="34" charset="0"/>
                <a:cs typeface="+mj-cs"/>
              </a:rPr>
              <a:t>«</a:t>
            </a:r>
            <a:r>
              <a:rPr lang="ru-RU" sz="1800" dirty="0" err="1">
                <a:solidFill>
                  <a:prstClr val="black"/>
                </a:solidFill>
                <a:latin typeface="Times New Roman" panose="02020603050405020304" pitchFamily="18" charset="0"/>
                <a:ea typeface="Calibri" panose="020F0502020204030204" pitchFamily="34" charset="0"/>
                <a:cs typeface="+mj-cs"/>
              </a:rPr>
              <a:t>Бобмочки</a:t>
            </a:r>
            <a:r>
              <a:rPr lang="ru-RU" sz="1800" dirty="0">
                <a:solidFill>
                  <a:prstClr val="black"/>
                </a:solidFill>
                <a:latin typeface="Times New Roman" panose="02020603050405020304" pitchFamily="18" charset="0"/>
                <a:ea typeface="Calibri" panose="020F0502020204030204" pitchFamily="34" charset="0"/>
                <a:cs typeface="+mj-cs"/>
              </a:rPr>
              <a:t>» можно делать в виде самых разных фигурок </a:t>
            </a:r>
            <a:endParaRPr lang="ru-RU" dirty="0"/>
          </a:p>
        </p:txBody>
      </p:sp>
      <p:sp>
        <p:nvSpPr>
          <p:cNvPr id="5" name="Текст 4"/>
          <p:cNvSpPr>
            <a:spLocks noGrp="1"/>
          </p:cNvSpPr>
          <p:nvPr>
            <p:ph type="body" sz="quarter" idx="3"/>
          </p:nvPr>
        </p:nvSpPr>
        <p:spPr>
          <a:xfrm>
            <a:off x="5964523" y="2492896"/>
            <a:ext cx="2845097" cy="2563644"/>
          </a:xfrm>
        </p:spPr>
        <p:txBody>
          <a:bodyPr>
            <a:normAutofit lnSpcReduction="10000"/>
          </a:bodyPr>
          <a:lstStyle/>
          <a:p>
            <a:r>
              <a:rPr lang="ru-RU" sz="2800" dirty="0">
                <a:latin typeface="Times New Roman" panose="02020603050405020304" pitchFamily="18" charset="0"/>
                <a:ea typeface="Calibri" panose="020F0502020204030204" pitchFamily="34" charset="0"/>
              </a:rPr>
              <a:t>1. </a:t>
            </a:r>
            <a:r>
              <a:rPr lang="ru-RU" sz="2800" u="sng" dirty="0">
                <a:latin typeface="Times New Roman" panose="02020603050405020304" pitchFamily="18" charset="0"/>
                <a:ea typeface="Calibri" panose="020F0502020204030204" pitchFamily="34" charset="0"/>
              </a:rPr>
              <a:t>Пищевая сода </a:t>
            </a:r>
            <a:r>
              <a:rPr lang="ru-RU" sz="2800" dirty="0">
                <a:latin typeface="Times New Roman" panose="02020603050405020304" pitchFamily="18" charset="0"/>
                <a:ea typeface="Calibri" panose="020F0502020204030204" pitchFamily="34" charset="0"/>
              </a:rPr>
              <a:t>- 4 ст. л.</a:t>
            </a:r>
          </a:p>
          <a:p>
            <a:r>
              <a:rPr lang="ru-RU" sz="2800" dirty="0">
                <a:latin typeface="Times New Roman" panose="02020603050405020304" pitchFamily="18" charset="0"/>
                <a:ea typeface="Calibri" panose="020F0502020204030204" pitchFamily="34" charset="0"/>
              </a:rPr>
              <a:t>2. </a:t>
            </a:r>
            <a:r>
              <a:rPr lang="ru-RU" sz="2800" u="sng" dirty="0">
                <a:latin typeface="Times New Roman" panose="02020603050405020304" pitchFamily="18" charset="0"/>
                <a:ea typeface="Calibri" panose="020F0502020204030204" pitchFamily="34" charset="0"/>
              </a:rPr>
              <a:t>Лимонная кислота </a:t>
            </a:r>
            <a:r>
              <a:rPr lang="ru-RU" sz="2800" dirty="0">
                <a:latin typeface="Times New Roman" panose="02020603050405020304" pitchFamily="18" charset="0"/>
                <a:ea typeface="Calibri" panose="020F0502020204030204" pitchFamily="34" charset="0"/>
              </a:rPr>
              <a:t>- 2    </a:t>
            </a:r>
            <a:r>
              <a:rPr lang="ru-RU" sz="2800" dirty="0" err="1">
                <a:latin typeface="Times New Roman" panose="02020603050405020304" pitchFamily="18" charset="0"/>
                <a:ea typeface="Calibri" panose="020F0502020204030204" pitchFamily="34" charset="0"/>
              </a:rPr>
              <a:t>ст.л</a:t>
            </a:r>
            <a:r>
              <a:rPr lang="ru-RU" sz="2800" dirty="0">
                <a:latin typeface="Times New Roman" panose="02020603050405020304" pitchFamily="18" charset="0"/>
                <a:ea typeface="Calibri" panose="020F0502020204030204" pitchFamily="34" charset="0"/>
              </a:rPr>
              <a:t>.</a:t>
            </a:r>
          </a:p>
          <a:p>
            <a:endParaRPr lang="ru-RU" dirty="0"/>
          </a:p>
        </p:txBody>
      </p:sp>
      <p:pic>
        <p:nvPicPr>
          <p:cNvPr id="10" name="Объект 9">
            <a:extLst>
              <a:ext uri="{FF2B5EF4-FFF2-40B4-BE49-F238E27FC236}">
                <a16:creationId xmlns:a16="http://schemas.microsoft.com/office/drawing/2014/main" id="{3AA5B781-F0F5-4A6D-A952-CF444C3AD5CE}"/>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0" y="1973844"/>
            <a:ext cx="5712633" cy="4284475"/>
          </a:xfrm>
          <a:prstGeom prst="rect">
            <a:avLst/>
          </a:prstGeom>
          <a:ln>
            <a:noFill/>
          </a:ln>
          <a:effectLst>
            <a:softEdge rad="112500"/>
          </a:effectLst>
        </p:spPr>
      </p:pic>
      <p:pic>
        <p:nvPicPr>
          <p:cNvPr id="6" name="Рисунок 5">
            <a:extLst>
              <a:ext uri="{FF2B5EF4-FFF2-40B4-BE49-F238E27FC236}">
                <a16:creationId xmlns:a16="http://schemas.microsoft.com/office/drawing/2014/main" id="{4ABF9920-8085-48DE-97D5-6C4ACE709E74}"/>
              </a:ext>
            </a:extLst>
          </p:cNvPr>
          <p:cNvPicPr>
            <a:picLocks noChangeAspect="1"/>
          </p:cNvPicPr>
          <p:nvPr/>
        </p:nvPicPr>
        <p:blipFill>
          <a:blip r:embed="rId3"/>
          <a:stretch>
            <a:fillRect/>
          </a:stretch>
        </p:blipFill>
        <p:spPr>
          <a:xfrm rot="1358313">
            <a:off x="6770535" y="4731759"/>
            <a:ext cx="1825878" cy="1473295"/>
          </a:xfrm>
          <a:prstGeom prst="rect">
            <a:avLst/>
          </a:prstGeom>
        </p:spPr>
      </p:pic>
    </p:spTree>
    <p:extLst>
      <p:ext uri="{BB962C8B-B14F-4D97-AF65-F5344CB8AC3E}">
        <p14:creationId xmlns:p14="http://schemas.microsoft.com/office/powerpoint/2010/main" val="3878042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79"/>
            <a:ext cx="8229600" cy="986431"/>
          </a:xfrm>
        </p:spPr>
        <p:txBody>
          <a:bodyPr>
            <a:normAutofit/>
          </a:bodyPr>
          <a:lstStyle/>
          <a:p>
            <a:pPr lvl="0">
              <a:spcBef>
                <a:spcPct val="20000"/>
              </a:spcBef>
            </a:pPr>
            <a:r>
              <a:rPr lang="ru-RU" sz="2800" b="1" dirty="0">
                <a:solidFill>
                  <a:srgbClr val="002060"/>
                </a:solidFill>
                <a:latin typeface="Times New Roman" panose="02020603050405020304" pitchFamily="18" charset="0"/>
                <a:ea typeface="Calibri" panose="020F0502020204030204" pitchFamily="34" charset="0"/>
                <a:cs typeface="+mn-cs"/>
              </a:rPr>
              <a:t>Основные ингредиенты для «шипучей </a:t>
            </a:r>
            <a:r>
              <a:rPr lang="ru-RU" sz="2800" b="1" dirty="0" err="1">
                <a:solidFill>
                  <a:srgbClr val="002060"/>
                </a:solidFill>
                <a:latin typeface="Times New Roman" panose="02020603050405020304" pitchFamily="18" charset="0"/>
                <a:ea typeface="Calibri" panose="020F0502020204030204" pitchFamily="34" charset="0"/>
                <a:cs typeface="+mn-cs"/>
              </a:rPr>
              <a:t>бомбочки</a:t>
            </a:r>
            <a:r>
              <a:rPr lang="ru-RU" sz="2800" b="1" dirty="0">
                <a:solidFill>
                  <a:srgbClr val="002060"/>
                </a:solidFill>
                <a:latin typeface="Times New Roman" panose="02020603050405020304" pitchFamily="18" charset="0"/>
                <a:ea typeface="Calibri" panose="020F0502020204030204" pitchFamily="34" charset="0"/>
                <a:cs typeface="+mn-cs"/>
              </a:rPr>
              <a:t>» </a:t>
            </a:r>
            <a:br>
              <a:rPr lang="ru-RU" sz="2800" b="1" dirty="0">
                <a:solidFill>
                  <a:srgbClr val="002060"/>
                </a:solidFill>
                <a:ea typeface="+mn-ea"/>
                <a:cs typeface="+mn-cs"/>
              </a:rPr>
            </a:br>
            <a:endParaRPr lang="ru-RU" sz="2800" dirty="0"/>
          </a:p>
        </p:txBody>
      </p:sp>
      <p:sp>
        <p:nvSpPr>
          <p:cNvPr id="5" name="Текст 4"/>
          <p:cNvSpPr>
            <a:spLocks noGrp="1"/>
          </p:cNvSpPr>
          <p:nvPr>
            <p:ph type="body" sz="quarter" idx="3"/>
          </p:nvPr>
        </p:nvSpPr>
        <p:spPr>
          <a:xfrm>
            <a:off x="179512" y="1412776"/>
            <a:ext cx="4041776" cy="3031331"/>
          </a:xfrm>
        </p:spPr>
        <p:txBody>
          <a:bodyPr>
            <a:normAutofit/>
          </a:bodyPr>
          <a:lstStyle/>
          <a:p>
            <a:r>
              <a:rPr lang="ru-RU" dirty="0">
                <a:latin typeface="Times New Roman" panose="02020603050405020304" pitchFamily="18" charset="0"/>
                <a:ea typeface="Calibri" panose="020F0502020204030204" pitchFamily="34" charset="0"/>
              </a:rPr>
              <a:t>3. К ним добавляется наполнитель (2 ст. л.) -</a:t>
            </a:r>
            <a:r>
              <a:rPr lang="ru-RU" b="0" dirty="0">
                <a:latin typeface="Times New Roman" panose="02020603050405020304" pitchFamily="18" charset="0"/>
                <a:ea typeface="Calibri" panose="020F0502020204030204" pitchFamily="34" charset="0"/>
              </a:rPr>
              <a:t>это могут быть морская соль, </a:t>
            </a:r>
            <a:r>
              <a:rPr lang="ru-RU" b="0" u="sng" dirty="0">
                <a:latin typeface="Times New Roman" panose="02020603050405020304" pitchFamily="18" charset="0"/>
                <a:ea typeface="Calibri" panose="020F0502020204030204" pitchFamily="34" charset="0"/>
              </a:rPr>
              <a:t>сухие сливки, крахмал</a:t>
            </a:r>
            <a:r>
              <a:rPr lang="ru-RU" b="0" dirty="0">
                <a:latin typeface="Times New Roman" panose="02020603050405020304" pitchFamily="18" charset="0"/>
                <a:ea typeface="Calibri" panose="020F0502020204030204" pitchFamily="34" charset="0"/>
              </a:rPr>
              <a:t>, сахарная пудра или смесь этих порошков.</a:t>
            </a:r>
          </a:p>
          <a:p>
            <a:endParaRPr lang="ru-RU" dirty="0"/>
          </a:p>
        </p:txBody>
      </p:sp>
      <p:pic>
        <p:nvPicPr>
          <p:cNvPr id="6" name="Объект 5">
            <a:extLst>
              <a:ext uri="{FF2B5EF4-FFF2-40B4-BE49-F238E27FC236}">
                <a16:creationId xmlns:a16="http://schemas.microsoft.com/office/drawing/2014/main" id="{699C0D9D-31D0-40FD-9A10-9FE9FB771DED}"/>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886170" y="1700808"/>
            <a:ext cx="5088566" cy="4752528"/>
          </a:xfrm>
          <a:prstGeom prst="rect">
            <a:avLst/>
          </a:prstGeom>
          <a:ln>
            <a:noFill/>
          </a:ln>
          <a:effectLst>
            <a:softEdge rad="112500"/>
          </a:effectLst>
        </p:spPr>
      </p:pic>
      <p:pic>
        <p:nvPicPr>
          <p:cNvPr id="4" name="Рисунок 3">
            <a:extLst>
              <a:ext uri="{FF2B5EF4-FFF2-40B4-BE49-F238E27FC236}">
                <a16:creationId xmlns:a16="http://schemas.microsoft.com/office/drawing/2014/main" id="{689EE16E-A2F2-488D-B8EE-7707ADC7F2E9}"/>
              </a:ext>
            </a:extLst>
          </p:cNvPr>
          <p:cNvPicPr>
            <a:picLocks noChangeAspect="1"/>
          </p:cNvPicPr>
          <p:nvPr/>
        </p:nvPicPr>
        <p:blipFill>
          <a:blip r:embed="rId3"/>
          <a:stretch>
            <a:fillRect/>
          </a:stretch>
        </p:blipFill>
        <p:spPr>
          <a:xfrm rot="20851495">
            <a:off x="417681" y="4765236"/>
            <a:ext cx="1916799" cy="1546659"/>
          </a:xfrm>
          <a:prstGeom prst="rect">
            <a:avLst/>
          </a:prstGeom>
        </p:spPr>
      </p:pic>
    </p:spTree>
    <p:extLst>
      <p:ext uri="{BB962C8B-B14F-4D97-AF65-F5344CB8AC3E}">
        <p14:creationId xmlns:p14="http://schemas.microsoft.com/office/powerpoint/2010/main" val="234956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79"/>
            <a:ext cx="8229600" cy="986431"/>
          </a:xfrm>
        </p:spPr>
        <p:txBody>
          <a:bodyPr>
            <a:normAutofit/>
          </a:bodyPr>
          <a:lstStyle/>
          <a:p>
            <a:pPr lvl="0">
              <a:spcBef>
                <a:spcPct val="20000"/>
              </a:spcBef>
            </a:pPr>
            <a:r>
              <a:rPr lang="ru-RU" sz="2800" b="1" dirty="0">
                <a:solidFill>
                  <a:srgbClr val="002060"/>
                </a:solidFill>
                <a:latin typeface="Times New Roman" panose="02020603050405020304" pitchFamily="18" charset="0"/>
                <a:ea typeface="Calibri" panose="020F0502020204030204" pitchFamily="34" charset="0"/>
                <a:cs typeface="+mn-cs"/>
              </a:rPr>
              <a:t>Основные ингредиенты для «шипучей </a:t>
            </a:r>
            <a:r>
              <a:rPr lang="ru-RU" sz="2800" b="1" dirty="0" err="1">
                <a:solidFill>
                  <a:srgbClr val="002060"/>
                </a:solidFill>
                <a:latin typeface="Times New Roman" panose="02020603050405020304" pitchFamily="18" charset="0"/>
                <a:ea typeface="Calibri" panose="020F0502020204030204" pitchFamily="34" charset="0"/>
                <a:cs typeface="+mn-cs"/>
              </a:rPr>
              <a:t>бомбочки</a:t>
            </a:r>
            <a:r>
              <a:rPr lang="ru-RU" sz="2800" b="1" dirty="0">
                <a:solidFill>
                  <a:srgbClr val="002060"/>
                </a:solidFill>
                <a:latin typeface="Times New Roman" panose="02020603050405020304" pitchFamily="18" charset="0"/>
                <a:ea typeface="Calibri" panose="020F0502020204030204" pitchFamily="34" charset="0"/>
                <a:cs typeface="+mn-cs"/>
              </a:rPr>
              <a:t>» </a:t>
            </a:r>
            <a:br>
              <a:rPr lang="ru-RU" sz="2800" b="1" dirty="0">
                <a:solidFill>
                  <a:srgbClr val="002060"/>
                </a:solidFill>
                <a:ea typeface="+mn-ea"/>
                <a:cs typeface="+mn-cs"/>
              </a:rPr>
            </a:br>
            <a:endParaRPr lang="ru-RU" sz="2800" dirty="0"/>
          </a:p>
        </p:txBody>
      </p:sp>
      <p:sp>
        <p:nvSpPr>
          <p:cNvPr id="5" name="Текст 4"/>
          <p:cNvSpPr>
            <a:spLocks noGrp="1"/>
          </p:cNvSpPr>
          <p:nvPr>
            <p:ph type="body" sz="quarter" idx="3"/>
          </p:nvPr>
        </p:nvSpPr>
        <p:spPr>
          <a:xfrm>
            <a:off x="457200" y="1300889"/>
            <a:ext cx="8363272" cy="813768"/>
          </a:xfrm>
        </p:spPr>
        <p:txBody>
          <a:bodyPr>
            <a:normAutofit/>
          </a:bodyPr>
          <a:lstStyle/>
          <a:p>
            <a:r>
              <a:rPr lang="ru-RU" dirty="0"/>
              <a:t>Все перемешиваем                          Раскладываем в формочку</a:t>
            </a:r>
          </a:p>
        </p:txBody>
      </p:sp>
      <p:pic>
        <p:nvPicPr>
          <p:cNvPr id="9" name="Рисунок 8">
            <a:extLst>
              <a:ext uri="{FF2B5EF4-FFF2-40B4-BE49-F238E27FC236}">
                <a16:creationId xmlns:a16="http://schemas.microsoft.com/office/drawing/2014/main" id="{941EE2D3-DF30-48A0-8B59-C8D9B9173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114657"/>
            <a:ext cx="4283968" cy="4554703"/>
          </a:xfrm>
          <a:prstGeom prst="rect">
            <a:avLst/>
          </a:prstGeom>
          <a:ln>
            <a:noFill/>
          </a:ln>
          <a:effectLst>
            <a:softEdge rad="112500"/>
          </a:effectLst>
        </p:spPr>
      </p:pic>
      <p:pic>
        <p:nvPicPr>
          <p:cNvPr id="11" name="Рисунок 10">
            <a:extLst>
              <a:ext uri="{FF2B5EF4-FFF2-40B4-BE49-F238E27FC236}">
                <a16:creationId xmlns:a16="http://schemas.microsoft.com/office/drawing/2014/main" id="{358C22A6-A07A-4653-918A-66596EBCA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1656" y="2114657"/>
            <a:ext cx="4664840" cy="4554703"/>
          </a:xfrm>
          <a:prstGeom prst="rect">
            <a:avLst/>
          </a:prstGeom>
          <a:ln>
            <a:noFill/>
          </a:ln>
          <a:effectLst>
            <a:softEdge rad="112500"/>
          </a:effectLst>
        </p:spPr>
      </p:pic>
      <p:pic>
        <p:nvPicPr>
          <p:cNvPr id="6" name="Рисунок 5">
            <a:extLst>
              <a:ext uri="{FF2B5EF4-FFF2-40B4-BE49-F238E27FC236}">
                <a16:creationId xmlns:a16="http://schemas.microsoft.com/office/drawing/2014/main" id="{BEBCBF57-CC6C-4B4C-BB30-104D92B28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056" y="2267057"/>
            <a:ext cx="4664840" cy="4554703"/>
          </a:xfrm>
          <a:prstGeom prst="rect">
            <a:avLst/>
          </a:prstGeom>
          <a:ln>
            <a:noFill/>
          </a:ln>
          <a:effectLst>
            <a:softEdge rad="112500"/>
          </a:effectLst>
        </p:spPr>
      </p:pic>
    </p:spTree>
    <p:extLst>
      <p:ext uri="{BB962C8B-B14F-4D97-AF65-F5344CB8AC3E}">
        <p14:creationId xmlns:p14="http://schemas.microsoft.com/office/powerpoint/2010/main" val="994081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203032" cy="1143000"/>
          </a:xfrm>
        </p:spPr>
        <p:txBody>
          <a:bodyPr>
            <a:normAutofit/>
          </a:bodyPr>
          <a:lstStyle/>
          <a:p>
            <a:pPr algn="l"/>
            <a:r>
              <a:rPr lang="ru-RU" sz="2000" b="1" dirty="0">
                <a:solidFill>
                  <a:schemeClr val="tx2"/>
                </a:solidFill>
                <a:latin typeface="Times New Roman" panose="02020603050405020304" pitchFamily="18" charset="0"/>
                <a:ea typeface="Calibri" panose="020F0502020204030204" pitchFamily="34" charset="0"/>
              </a:rPr>
              <a:t>Различные ароматы и эфирные масла благотворно влияют на организм и укрепляют его. Эфирные масла помогают расслабиться и настроить на сон.</a:t>
            </a:r>
            <a:endParaRPr lang="ru-RU" sz="2000" b="1" dirty="0">
              <a:solidFill>
                <a:schemeClr val="tx2"/>
              </a:solidFill>
            </a:endParaRPr>
          </a:p>
        </p:txBody>
      </p:sp>
      <p:sp>
        <p:nvSpPr>
          <p:cNvPr id="3" name="Текст 2"/>
          <p:cNvSpPr>
            <a:spLocks noGrp="1"/>
          </p:cNvSpPr>
          <p:nvPr>
            <p:ph type="body" idx="1"/>
          </p:nvPr>
        </p:nvSpPr>
        <p:spPr>
          <a:xfrm>
            <a:off x="323528" y="1535112"/>
            <a:ext cx="4824536" cy="885775"/>
          </a:xfrm>
        </p:spPr>
        <p:txBody>
          <a:bodyPr>
            <a:noAutofit/>
          </a:bodyPr>
          <a:lstStyle/>
          <a:p>
            <a:r>
              <a:rPr lang="ru-RU" sz="1800" dirty="0">
                <a:latin typeface="Times New Roman" panose="02020603050405020304" pitchFamily="18" charset="0"/>
                <a:ea typeface="Calibri" panose="020F0502020204030204" pitchFamily="34" charset="0"/>
              </a:rPr>
              <a:t>4. 4</a:t>
            </a:r>
            <a:r>
              <a:rPr lang="ru-RU" sz="1800" dirty="0">
                <a:solidFill>
                  <a:srgbClr val="FF0000"/>
                </a:solidFill>
                <a:latin typeface="Times New Roman" panose="02020603050405020304" pitchFamily="18" charset="0"/>
                <a:ea typeface="Calibri" panose="020F0502020204030204" pitchFamily="34" charset="0"/>
              </a:rPr>
              <a:t> </a:t>
            </a:r>
            <a:r>
              <a:rPr lang="ru-RU" sz="1800" dirty="0">
                <a:latin typeface="Times New Roman" panose="02020603050405020304" pitchFamily="18" charset="0"/>
                <a:ea typeface="Calibri" panose="020F0502020204030204" pitchFamily="34" charset="0"/>
              </a:rPr>
              <a:t>капели эфирного масла (апельсиновое, эвкалиптовое, масло святой Матроны и др.).</a:t>
            </a:r>
          </a:p>
          <a:p>
            <a:r>
              <a:rPr lang="ru-RU" sz="1800" dirty="0">
                <a:latin typeface="Times New Roman" panose="02020603050405020304" pitchFamily="18" charset="0"/>
                <a:ea typeface="Calibri" panose="020F0502020204030204" pitchFamily="34" charset="0"/>
              </a:rPr>
              <a:t>5. 4 капли пищевого красителя. </a:t>
            </a:r>
            <a:endParaRPr lang="ru-RU" sz="1800" dirty="0"/>
          </a:p>
        </p:txBody>
      </p:sp>
      <p:sp>
        <p:nvSpPr>
          <p:cNvPr id="5" name="Текст 4"/>
          <p:cNvSpPr>
            <a:spLocks noGrp="1"/>
          </p:cNvSpPr>
          <p:nvPr>
            <p:ph type="body" sz="quarter" idx="3"/>
          </p:nvPr>
        </p:nvSpPr>
        <p:spPr>
          <a:xfrm>
            <a:off x="3995936" y="4149080"/>
            <a:ext cx="4712171" cy="2448272"/>
          </a:xfrm>
        </p:spPr>
        <p:txBody>
          <a:bodyPr>
            <a:normAutofit lnSpcReduction="10000"/>
          </a:bodyPr>
          <a:lstStyle/>
          <a:p>
            <a:pPr algn="just">
              <a:lnSpc>
                <a:spcPct val="107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    Все сухие составляющие нужно </a:t>
            </a:r>
            <a:r>
              <a:rPr lang="ru-RU" sz="1600" u="sng" dirty="0">
                <a:latin typeface="Times New Roman" panose="02020603050405020304" pitchFamily="18" charset="0"/>
                <a:ea typeface="Calibri" panose="020F0502020204030204" pitchFamily="34" charset="0"/>
                <a:cs typeface="Times New Roman" panose="02020603050405020304" pitchFamily="18" charset="0"/>
              </a:rPr>
              <a:t>как следует перемешать</a:t>
            </a:r>
            <a:r>
              <a:rPr lang="ru-RU" sz="1600" dirty="0">
                <a:latin typeface="Times New Roman" panose="02020603050405020304" pitchFamily="18" charset="0"/>
                <a:ea typeface="Calibri" panose="020F0502020204030204" pitchFamily="34" charset="0"/>
                <a:cs typeface="Times New Roman" panose="02020603050405020304" pitchFamily="18" charset="0"/>
              </a:rPr>
              <a:t>. Неплохо использовать перчатки и маску для лица, чтобы мелкий порошок не попадал в дыхательные пути. Смесь должна превратиться в подобие влажного речного песка. Если она суховата, с помощью </a:t>
            </a:r>
          </a:p>
          <a:p>
            <a:pPr algn="just">
              <a:lnSpc>
                <a:spcPct val="107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пульверизатора или духов совсем</a:t>
            </a:r>
          </a:p>
          <a:p>
            <a:pPr algn="just">
              <a:lnSpc>
                <a:spcPct val="107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немного увлажняем состав и </a:t>
            </a:r>
          </a:p>
          <a:p>
            <a:pPr algn="just">
              <a:lnSpc>
                <a:spcPct val="107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перемешиваем.</a:t>
            </a:r>
          </a:p>
          <a:p>
            <a:endParaRPr lang="ru-RU" sz="1600" dirty="0">
              <a:latin typeface="Times New Roman" panose="02020603050405020304" pitchFamily="18" charset="0"/>
              <a:cs typeface="Times New Roman" panose="02020603050405020304" pitchFamily="18" charset="0"/>
            </a:endParaRPr>
          </a:p>
        </p:txBody>
      </p:sp>
      <p:pic>
        <p:nvPicPr>
          <p:cNvPr id="5122" name="Picture 2" descr="http://cs7060.vk.me/c540102/v540102678/149ec/CA4vPCZPwNo.jpg"/>
          <p:cNvPicPr>
            <a:picLocks noGrp="1" noChangeAspect="1" noChangeArrowheads="1"/>
          </p:cNvPicPr>
          <p:nvPr>
            <p:ph sz="quarter" idx="4"/>
          </p:nvPr>
        </p:nvPicPr>
        <p:blipFill rotWithShape="1">
          <a:blip r:embed="rId2" cstate="email">
            <a:extLst>
              <a:ext uri="{28A0092B-C50C-407E-A947-70E740481C1C}">
                <a14:useLocalDpi xmlns:a14="http://schemas.microsoft.com/office/drawing/2010/main" val="0"/>
              </a:ext>
            </a:extLst>
          </a:blip>
          <a:srcRect/>
          <a:stretch/>
        </p:blipFill>
        <p:spPr bwMode="auto">
          <a:xfrm>
            <a:off x="5077073" y="2353481"/>
            <a:ext cx="3609727" cy="14162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https://im2-tub-ru.yandex.net/i?id=1a854cc9777161796a67cb5549d04778&amp;n=33&amp;h=215&amp;w=2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0232" y="185737"/>
            <a:ext cx="2047875" cy="20478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s://im2-tub-ru.yandex.net/i?id=2d795d1b3c5674e57a0771ab1b00f95f&amp;n=33&amp;h=215&amp;w=16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52320" y="5247659"/>
            <a:ext cx="1088123" cy="1317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Объект 8">
            <a:extLst>
              <a:ext uri="{FF2B5EF4-FFF2-40B4-BE49-F238E27FC236}">
                <a16:creationId xmlns:a16="http://schemas.microsoft.com/office/drawing/2014/main" id="{08DB3F5F-E31E-4E22-BF4B-3859B10EBAC4}"/>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132027" y="2353481"/>
            <a:ext cx="3816424" cy="4203007"/>
          </a:xfrm>
          <a:prstGeom prst="rect">
            <a:avLst/>
          </a:prstGeom>
          <a:ln>
            <a:noFill/>
          </a:ln>
          <a:effectLst>
            <a:softEdge rad="112500"/>
          </a:effectLst>
        </p:spPr>
      </p:pic>
    </p:spTree>
    <p:extLst>
      <p:ext uri="{BB962C8B-B14F-4D97-AF65-F5344CB8AC3E}">
        <p14:creationId xmlns:p14="http://schemas.microsoft.com/office/powerpoint/2010/main" val="2101257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latin typeface="Times New Roman" panose="02020603050405020304" pitchFamily="18" charset="0"/>
                <a:ea typeface="Calibri" panose="020F0502020204030204" pitchFamily="34" charset="0"/>
              </a:rPr>
              <a:t>Готовность «теста» проверяется так: берем комочек в руку, сжимаем в кулак и раскрываем ладонь - если комок не рассыпается, состав готов к лепке. </a:t>
            </a:r>
            <a:endParaRPr lang="ru-RU" sz="1800" b="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51520" y="1535112"/>
            <a:ext cx="3816424" cy="1893888"/>
          </a:xfrm>
        </p:spPr>
        <p:txBody>
          <a:bodyPr>
            <a:noAutofit/>
          </a:bodyPr>
          <a:lstStyle/>
          <a:p>
            <a:r>
              <a:rPr lang="ru-RU" sz="1400" b="0" dirty="0">
                <a:latin typeface="Times New Roman" panose="02020603050405020304" pitchFamily="18" charset="0"/>
                <a:ea typeface="Calibri" panose="020F0502020204030204" pitchFamily="34" charset="0"/>
              </a:rPr>
              <a:t>  Слишком много воды - тоже нехорошо. Нужно следить, чтобы смесь не начинала шипеть и подниматься, как тесто на дрожжах. Если же, не смотря на все ваши старания, бомба поплыла, т.е. стала активно шипеть, быстро ее крошим, добавляем 1 </a:t>
            </a:r>
            <a:r>
              <a:rPr lang="ru-RU" sz="1400" b="0" dirty="0" err="1">
                <a:latin typeface="Times New Roman" panose="02020603050405020304" pitchFamily="18" charset="0"/>
                <a:ea typeface="Calibri" panose="020F0502020204030204" pitchFamily="34" charset="0"/>
              </a:rPr>
              <a:t>ч.л</a:t>
            </a:r>
            <a:r>
              <a:rPr lang="ru-RU" sz="1400" b="0" dirty="0">
                <a:latin typeface="Times New Roman" panose="02020603050405020304" pitchFamily="18" charset="0"/>
                <a:ea typeface="Calibri" panose="020F0502020204030204" pitchFamily="34" charset="0"/>
              </a:rPr>
              <a:t>. сухого компонента, замешиваем снова и плотно наполняем форму. Можно на пару минут поставить в морозильную камеру. Иногда помогает.</a:t>
            </a:r>
            <a:endParaRPr lang="ru-RU" sz="1400" b="0"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3995936" y="1535112"/>
            <a:ext cx="4896543" cy="1893888"/>
          </a:xfrm>
          <a:ln>
            <a:solidFill>
              <a:schemeClr val="tx1"/>
            </a:solidFill>
          </a:ln>
        </p:spPr>
        <p:txBody>
          <a:bodyPr>
            <a:noAutofit/>
          </a:bodyPr>
          <a:lstStyle/>
          <a:p>
            <a:pPr algn="just"/>
            <a:r>
              <a:rPr lang="ru-RU" sz="1400" dirty="0">
                <a:latin typeface="Times New Roman" panose="02020603050405020304" pitchFamily="18" charset="0"/>
                <a:ea typeface="Calibri" panose="020F0502020204030204" pitchFamily="34" charset="0"/>
                <a:cs typeface="Times New Roman" panose="02020603050405020304" pitchFamily="18" charset="0"/>
              </a:rPr>
              <a:t>    Формочку следует предварительно немного смазать подсолнечным маслом, чтобы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бомбочка</a:t>
            </a:r>
            <a:r>
              <a:rPr lang="ru-RU" sz="1400" dirty="0">
                <a:latin typeface="Times New Roman" panose="02020603050405020304" pitchFamily="18" charset="0"/>
                <a:ea typeface="Calibri" panose="020F0502020204030204" pitchFamily="34" charset="0"/>
                <a:cs typeface="Times New Roman" panose="02020603050405020304" pitchFamily="18" charset="0"/>
              </a:rPr>
              <a:t>» потом легче из нее вынималась. Начинаем выкладывать смесь слоями, на дно формы можно положить немного кофейных зёрен, сухих трав, кокосовую стружку, посыпку для торта, плотно утрамбовывая каждый из них пальцами или деревянной лопаткой от мороженного. Можно чередовать смеси разных цветов - в результате получится интересная пестрая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бомбочка</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11" name="Объект 10">
            <a:extLst>
              <a:ext uri="{FF2B5EF4-FFF2-40B4-BE49-F238E27FC236}">
                <a16:creationId xmlns:a16="http://schemas.microsoft.com/office/drawing/2014/main" id="{8F99AC8B-9EFF-4A28-8159-070C74CD516C}"/>
              </a:ext>
            </a:extLst>
          </p:cNvPr>
          <p:cNvPicPr>
            <a:picLocks noGrp="1" noChangeAspect="1"/>
          </p:cNvPicPr>
          <p:nvPr>
            <p:ph sz="half" idx="2"/>
          </p:nvPr>
        </p:nvPicPr>
        <p:blipFill>
          <a:blip r:embed="rId2"/>
          <a:stretch>
            <a:fillRect/>
          </a:stretch>
        </p:blipFill>
        <p:spPr>
          <a:xfrm>
            <a:off x="662879" y="3404026"/>
            <a:ext cx="3333057" cy="3254632"/>
          </a:xfrm>
          <a:prstGeom prst="rect">
            <a:avLst/>
          </a:prstGeom>
        </p:spPr>
      </p:pic>
      <p:pic>
        <p:nvPicPr>
          <p:cNvPr id="12" name="Рисунок 11">
            <a:extLst>
              <a:ext uri="{FF2B5EF4-FFF2-40B4-BE49-F238E27FC236}">
                <a16:creationId xmlns:a16="http://schemas.microsoft.com/office/drawing/2014/main" id="{7AF7E161-4B57-4A75-AA2B-24FA175DF745}"/>
              </a:ext>
            </a:extLst>
          </p:cNvPr>
          <p:cNvPicPr>
            <a:picLocks noChangeAspect="1"/>
          </p:cNvPicPr>
          <p:nvPr/>
        </p:nvPicPr>
        <p:blipFill>
          <a:blip r:embed="rId3"/>
          <a:stretch>
            <a:fillRect/>
          </a:stretch>
        </p:blipFill>
        <p:spPr>
          <a:xfrm>
            <a:off x="4479303" y="3404026"/>
            <a:ext cx="3749787" cy="3135111"/>
          </a:xfrm>
          <a:prstGeom prst="rect">
            <a:avLst/>
          </a:prstGeom>
        </p:spPr>
      </p:pic>
    </p:spTree>
    <p:extLst>
      <p:ext uri="{BB962C8B-B14F-4D97-AF65-F5344CB8AC3E}">
        <p14:creationId xmlns:p14="http://schemas.microsoft.com/office/powerpoint/2010/main" val="4280357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3"/>
          </p:nvPr>
        </p:nvSpPr>
        <p:spPr>
          <a:xfrm>
            <a:off x="4150297" y="404665"/>
            <a:ext cx="4536504" cy="1024644"/>
          </a:xfrm>
        </p:spPr>
        <p:txBody>
          <a:bodyPr>
            <a:normAutofit fontScale="62500" lnSpcReduction="20000"/>
          </a:bodyPr>
          <a:lstStyle/>
          <a:p>
            <a:pPr algn="just"/>
            <a:r>
              <a:rPr lang="ru-RU" dirty="0">
                <a:latin typeface="Times New Roman" panose="02020603050405020304" pitchFamily="18" charset="0"/>
                <a:ea typeface="Calibri" panose="020F0502020204030204" pitchFamily="34" charset="0"/>
              </a:rPr>
              <a:t>    Через несколько минут достаем аккуратно «шипучую </a:t>
            </a:r>
            <a:r>
              <a:rPr lang="ru-RU" dirty="0" err="1">
                <a:latin typeface="Times New Roman" panose="02020603050405020304" pitchFamily="18" charset="0"/>
                <a:ea typeface="Calibri" panose="020F0502020204030204" pitchFamily="34" charset="0"/>
              </a:rPr>
              <a:t>бомбочку</a:t>
            </a:r>
            <a:r>
              <a:rPr lang="ru-RU" dirty="0">
                <a:latin typeface="Times New Roman" panose="02020603050405020304" pitchFamily="18" charset="0"/>
                <a:ea typeface="Calibri" panose="020F0502020204030204" pitchFamily="34" charset="0"/>
              </a:rPr>
              <a:t>» и оставляем ее сушиться при комнатной температуре в сухом темном месте на ночь (как минимум на б часов). Наутро шипучка будет готова к использованию.</a:t>
            </a:r>
            <a:endParaRPr lang="ru-RU" dirty="0"/>
          </a:p>
        </p:txBody>
      </p:sp>
      <p:pic>
        <p:nvPicPr>
          <p:cNvPr id="10" name="Объект 9"/>
          <p:cNvPicPr>
            <a:picLocks noGrp="1" noChangeAspect="1"/>
          </p:cNvPicPr>
          <p:nvPr>
            <p:ph sz="quarter" idx="4"/>
          </p:nvPr>
        </p:nvPicPr>
        <p:blipFill>
          <a:blip r:embed="rId2" cstate="email">
            <a:extLst>
              <a:ext uri="{28A0092B-C50C-407E-A947-70E740481C1C}">
                <a14:useLocalDpi xmlns:a14="http://schemas.microsoft.com/office/drawing/2010/main" val="0"/>
              </a:ext>
            </a:extLst>
          </a:blip>
          <a:stretch>
            <a:fillRect/>
          </a:stretch>
        </p:blipFill>
        <p:spPr>
          <a:xfrm>
            <a:off x="899592" y="259204"/>
            <a:ext cx="1771129" cy="1428330"/>
          </a:xfrm>
          <a:prstGeom prst="ellipse">
            <a:avLst/>
          </a:prstGeom>
          <a:ln>
            <a:noFill/>
          </a:ln>
          <a:effectLst>
            <a:softEdge rad="112500"/>
          </a:effectLst>
        </p:spPr>
      </p:pic>
      <p:pic>
        <p:nvPicPr>
          <p:cNvPr id="6" name="Рисунок 5">
            <a:extLst>
              <a:ext uri="{FF2B5EF4-FFF2-40B4-BE49-F238E27FC236}">
                <a16:creationId xmlns:a16="http://schemas.microsoft.com/office/drawing/2014/main" id="{D17C2F8E-6DEF-424C-B229-29A65D305C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81"/>
          <a:stretch/>
        </p:blipFill>
        <p:spPr>
          <a:xfrm>
            <a:off x="188716" y="1711216"/>
            <a:ext cx="4095252" cy="4310072"/>
          </a:xfrm>
          <a:prstGeom prst="rect">
            <a:avLst/>
          </a:prstGeom>
          <a:ln>
            <a:noFill/>
          </a:ln>
          <a:effectLst>
            <a:softEdge rad="112500"/>
          </a:effectLst>
        </p:spPr>
      </p:pic>
      <p:pic>
        <p:nvPicPr>
          <p:cNvPr id="12" name="Рисунок 11">
            <a:extLst>
              <a:ext uri="{FF2B5EF4-FFF2-40B4-BE49-F238E27FC236}">
                <a16:creationId xmlns:a16="http://schemas.microsoft.com/office/drawing/2014/main" id="{35047C90-8006-4E58-A991-A949D2DDA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7506" y="1765222"/>
            <a:ext cx="4701611" cy="4202060"/>
          </a:xfrm>
          <a:prstGeom prst="rect">
            <a:avLst/>
          </a:prstGeom>
          <a:ln>
            <a:noFill/>
          </a:ln>
          <a:effectLst>
            <a:softEdge rad="112500"/>
          </a:effectLst>
        </p:spPr>
      </p:pic>
    </p:spTree>
    <p:extLst>
      <p:ext uri="{BB962C8B-B14F-4D97-AF65-F5344CB8AC3E}">
        <p14:creationId xmlns:p14="http://schemas.microsoft.com/office/powerpoint/2010/main" val="153848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47520" y="1916832"/>
            <a:ext cx="3552416" cy="1800200"/>
          </a:xfrm>
        </p:spPr>
        <p:txBody>
          <a:bodyPr>
            <a:normAutofit lnSpcReduction="10000"/>
          </a:bodyPr>
          <a:lstStyle/>
          <a:p>
            <a:pPr algn="ctr"/>
            <a:r>
              <a:rPr lang="ru-RU" dirty="0">
                <a:solidFill>
                  <a:srgbClr val="1B1F21"/>
                </a:solidFill>
                <a:latin typeface="Times New Roman" panose="02020603050405020304" pitchFamily="18" charset="0"/>
                <a:ea typeface="Calibri" panose="020F0502020204030204" pitchFamily="34" charset="0"/>
              </a:rPr>
              <a:t>Принимая ванну, положите «</a:t>
            </a:r>
            <a:r>
              <a:rPr lang="ru-RU" dirty="0" err="1">
                <a:solidFill>
                  <a:srgbClr val="1B1F21"/>
                </a:solidFill>
                <a:latin typeface="Times New Roman" panose="02020603050405020304" pitchFamily="18" charset="0"/>
                <a:ea typeface="Calibri" panose="020F0502020204030204" pitchFamily="34" charset="0"/>
              </a:rPr>
              <a:t>бомбочку</a:t>
            </a:r>
            <a:r>
              <a:rPr lang="ru-RU" dirty="0">
                <a:solidFill>
                  <a:srgbClr val="1B1F21"/>
                </a:solidFill>
                <a:latin typeface="Times New Roman" panose="02020603050405020304" pitchFamily="18" charset="0"/>
                <a:ea typeface="Calibri" panose="020F0502020204030204" pitchFamily="34" charset="0"/>
              </a:rPr>
              <a:t>» в воду - и ароматный «взрыв» вам будет обеспечен. </a:t>
            </a:r>
            <a:endParaRPr lang="ru-RU" dirty="0"/>
          </a:p>
        </p:txBody>
      </p:sp>
      <p:sp>
        <p:nvSpPr>
          <p:cNvPr id="7" name="Заголовок 6"/>
          <p:cNvSpPr>
            <a:spLocks noGrp="1"/>
          </p:cNvSpPr>
          <p:nvPr>
            <p:ph type="title"/>
          </p:nvPr>
        </p:nvSpPr>
        <p:spPr/>
        <p:txBody>
          <a:bodyPr>
            <a:normAutofit/>
          </a:bodyPr>
          <a:lstStyle/>
          <a:p>
            <a:r>
              <a:rPr lang="ru-RU" sz="2400" b="1" dirty="0">
                <a:solidFill>
                  <a:srgbClr val="0070C0"/>
                </a:solidFill>
                <a:latin typeface="Times New Roman" panose="02020603050405020304" pitchFamily="18" charset="0"/>
                <a:ea typeface="Calibri" panose="020F0502020204030204" pitchFamily="34" charset="0"/>
              </a:rPr>
              <a:t>Эти штучки делают водные процедуры не только более веселыми, но еще приятными и полезными.</a:t>
            </a:r>
            <a:endParaRPr lang="ru-RU" sz="2400" b="1" dirty="0">
              <a:solidFill>
                <a:srgbClr val="0070C0"/>
              </a:solidFill>
            </a:endParaRPr>
          </a:p>
        </p:txBody>
      </p:sp>
      <p:pic>
        <p:nvPicPr>
          <p:cNvPr id="11" name="Рисунок 10">
            <a:extLst>
              <a:ext uri="{FF2B5EF4-FFF2-40B4-BE49-F238E27FC236}">
                <a16:creationId xmlns:a16="http://schemas.microsoft.com/office/drawing/2014/main" id="{F27E5CCB-C4F5-4372-AF91-89DF0549B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29912" y="1927678"/>
            <a:ext cx="5229200" cy="4209121"/>
          </a:xfrm>
          <a:prstGeom prst="rect">
            <a:avLst/>
          </a:prstGeom>
          <a:ln>
            <a:noFill/>
          </a:ln>
          <a:effectLst>
            <a:softEdge rad="112500"/>
          </a:effectLst>
        </p:spPr>
      </p:pic>
      <p:pic>
        <p:nvPicPr>
          <p:cNvPr id="13" name="Рисунок 12">
            <a:extLst>
              <a:ext uri="{FF2B5EF4-FFF2-40B4-BE49-F238E27FC236}">
                <a16:creationId xmlns:a16="http://schemas.microsoft.com/office/drawing/2014/main" id="{1FA0AF08-6184-4FB4-B3D7-D68E236E9B6E}"/>
              </a:ext>
            </a:extLst>
          </p:cNvPr>
          <p:cNvPicPr>
            <a:picLocks noChangeAspect="1"/>
          </p:cNvPicPr>
          <p:nvPr/>
        </p:nvPicPr>
        <p:blipFill>
          <a:blip r:embed="rId3"/>
          <a:stretch>
            <a:fillRect/>
          </a:stretch>
        </p:blipFill>
        <p:spPr>
          <a:xfrm>
            <a:off x="766298" y="4032238"/>
            <a:ext cx="2624945" cy="2118060"/>
          </a:xfrm>
          <a:prstGeom prst="rect">
            <a:avLst/>
          </a:prstGeom>
        </p:spPr>
      </p:pic>
    </p:spTree>
    <p:extLst>
      <p:ext uri="{BB962C8B-B14F-4D97-AF65-F5344CB8AC3E}">
        <p14:creationId xmlns:p14="http://schemas.microsoft.com/office/powerpoint/2010/main" val="122660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base">
              <a:spcAft>
                <a:spcPts val="0"/>
              </a:spcAft>
            </a:pP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III. Заключение</a:t>
            </a:r>
            <a:br>
              <a:rPr lang="ru-RU"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3.1.Выводы</a:t>
            </a:r>
            <a:endParaRPr lang="ru-RU" sz="28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74774" y="288065"/>
            <a:ext cx="738531" cy="1197315"/>
          </a:xfrm>
          <a:prstGeom prst="rect">
            <a:avLst/>
          </a:prstGeom>
        </p:spPr>
      </p:pic>
      <p:sp>
        <p:nvSpPr>
          <p:cNvPr id="4" name="Прямоугольник 3"/>
          <p:cNvSpPr/>
          <p:nvPr/>
        </p:nvSpPr>
        <p:spPr>
          <a:xfrm>
            <a:off x="683568" y="1196752"/>
            <a:ext cx="7776864" cy="3528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base">
              <a:spcAft>
                <a:spcPts val="0"/>
              </a:spcAft>
              <a:buFont typeface="Wingdings" panose="05000000000000000000" pitchFamily="2" charset="2"/>
              <a:buChar char="Ø"/>
            </a:pPr>
            <a:r>
              <a:rPr lang="ru-RU" sz="1600" dirty="0">
                <a:solidFill>
                  <a:srgbClr val="002060"/>
                </a:solidFill>
                <a:latin typeface="Times New Roman" panose="02020603050405020304" pitchFamily="18" charset="0"/>
                <a:ea typeface="Times New Roman" panose="02020603050405020304" pitchFamily="18" charset="0"/>
              </a:rPr>
              <a:t> </a:t>
            </a:r>
            <a:r>
              <a:rPr lang="ru-RU" sz="1600" b="1" dirty="0">
                <a:solidFill>
                  <a:srgbClr val="002060"/>
                </a:solidFill>
                <a:latin typeface="Times New Roman" panose="02020603050405020304" pitchFamily="18" charset="0"/>
                <a:ea typeface="Times New Roman" panose="02020603050405020304" pitchFamily="18" charset="0"/>
              </a:rPr>
              <a:t>В результате проделанной работы был изучен состав «шипучей  </a:t>
            </a:r>
            <a:r>
              <a:rPr lang="ru-RU" sz="1600" b="1" dirty="0" err="1">
                <a:solidFill>
                  <a:srgbClr val="002060"/>
                </a:solidFill>
                <a:latin typeface="Times New Roman" panose="02020603050405020304" pitchFamily="18" charset="0"/>
                <a:ea typeface="Times New Roman" panose="02020603050405020304" pitchFamily="18" charset="0"/>
              </a:rPr>
              <a:t>бомбочки</a:t>
            </a:r>
            <a:r>
              <a:rPr lang="ru-RU" sz="1600" b="1" dirty="0">
                <a:solidFill>
                  <a:srgbClr val="002060"/>
                </a:solidFill>
                <a:latin typeface="Times New Roman" panose="02020603050405020304" pitchFamily="18" charset="0"/>
                <a:ea typeface="Times New Roman" panose="02020603050405020304" pitchFamily="18" charset="0"/>
              </a:rPr>
              <a:t>», её лечебное свойство на организм человека. </a:t>
            </a:r>
          </a:p>
          <a:p>
            <a:pPr marL="285750" indent="-285750" algn="just" fontAlgn="base">
              <a:spcAft>
                <a:spcPts val="0"/>
              </a:spcAft>
              <a:buFont typeface="Wingdings" panose="05000000000000000000" pitchFamily="2" charset="2"/>
              <a:buChar char="Ø"/>
            </a:pPr>
            <a:r>
              <a:rPr lang="ru-RU" sz="1600" b="1" dirty="0">
                <a:solidFill>
                  <a:srgbClr val="002060"/>
                </a:solidFill>
                <a:latin typeface="Times New Roman" panose="02020603050405020304" pitchFamily="18" charset="0"/>
                <a:ea typeface="Times New Roman" panose="02020603050405020304" pitchFamily="18" charset="0"/>
              </a:rPr>
              <a:t> Изучены различные источники, опробованы способ изготовления «шипучей бомбочки» в домашних условиях, подтвердив таким образом гипотезу о возможности изготовления её дома даже детьми 5-6 лет под руководством взрослого (в данном проекте воспитателя).</a:t>
            </a:r>
          </a:p>
          <a:p>
            <a:pPr marL="285750" indent="-285750" algn="just" fontAlgn="base">
              <a:spcAft>
                <a:spcPts val="0"/>
              </a:spcAft>
              <a:buFont typeface="Wingdings" panose="05000000000000000000" pitchFamily="2" charset="2"/>
              <a:buChar char="Ø"/>
            </a:pPr>
            <a:r>
              <a:rPr lang="ru-RU" sz="1600" b="1" dirty="0">
                <a:solidFill>
                  <a:srgbClr val="002060"/>
                </a:solidFill>
                <a:latin typeface="Times New Roman" panose="02020603050405020304" pitchFamily="18" charset="0"/>
                <a:ea typeface="Times New Roman" panose="02020603050405020304" pitchFamily="18" charset="0"/>
              </a:rPr>
              <a:t>Познакомил со способом изготовления «шипучей бомбочки» в домашних условиях ребят нашей группы «Ниточка»</a:t>
            </a:r>
          </a:p>
          <a:p>
            <a:pPr marL="285750" indent="-285750" algn="just" fontAlgn="base">
              <a:spcAft>
                <a:spcPts val="0"/>
              </a:spcAft>
              <a:buFont typeface="Wingdings" panose="05000000000000000000" pitchFamily="2" charset="2"/>
              <a:buChar char="Ø"/>
            </a:pPr>
            <a:r>
              <a:rPr lang="ru-RU" sz="1600" b="1" dirty="0">
                <a:solidFill>
                  <a:srgbClr val="002060"/>
                </a:solidFill>
                <a:effectLst/>
                <a:latin typeface="Times New Roman" panose="02020603050405020304" pitchFamily="18" charset="0"/>
                <a:ea typeface="Times New Roman" panose="02020603050405020304" pitchFamily="18" charset="0"/>
              </a:rPr>
              <a:t>Выяснил лечебные свойства «шипучей бомбочки».</a:t>
            </a:r>
          </a:p>
        </p:txBody>
      </p:sp>
      <p:pic>
        <p:nvPicPr>
          <p:cNvPr id="9" name="Рисунок 8">
            <a:extLst>
              <a:ext uri="{FF2B5EF4-FFF2-40B4-BE49-F238E27FC236}">
                <a16:creationId xmlns:a16="http://schemas.microsoft.com/office/drawing/2014/main" id="{C4FA4645-618F-4E46-AD5D-34EA9D06BE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5326" y="4330878"/>
            <a:ext cx="2592288" cy="2228691"/>
          </a:xfrm>
          <a:prstGeom prst="rect">
            <a:avLst/>
          </a:prstGeom>
        </p:spPr>
      </p:pic>
      <p:pic>
        <p:nvPicPr>
          <p:cNvPr id="13" name="Рисунок 12">
            <a:extLst>
              <a:ext uri="{FF2B5EF4-FFF2-40B4-BE49-F238E27FC236}">
                <a16:creationId xmlns:a16="http://schemas.microsoft.com/office/drawing/2014/main" id="{16ABFEF1-1EBA-4D35-9702-E720F954DC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60383" y="4330879"/>
            <a:ext cx="2592291" cy="2228691"/>
          </a:xfrm>
          <a:prstGeom prst="rect">
            <a:avLst/>
          </a:prstGeom>
        </p:spPr>
      </p:pic>
      <p:pic>
        <p:nvPicPr>
          <p:cNvPr id="15" name="Рисунок 14">
            <a:extLst>
              <a:ext uri="{FF2B5EF4-FFF2-40B4-BE49-F238E27FC236}">
                <a16:creationId xmlns:a16="http://schemas.microsoft.com/office/drawing/2014/main" id="{2F9F973B-E7F9-4384-B28F-CBFC0EDA18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506222" y="4294979"/>
            <a:ext cx="2614450" cy="2322653"/>
          </a:xfrm>
          <a:prstGeom prst="rect">
            <a:avLst/>
          </a:prstGeom>
        </p:spPr>
      </p:pic>
    </p:spTree>
    <p:extLst>
      <p:ext uri="{BB962C8B-B14F-4D97-AF65-F5344CB8AC3E}">
        <p14:creationId xmlns:p14="http://schemas.microsoft.com/office/powerpoint/2010/main" val="153163739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7" y="548680"/>
            <a:ext cx="3528392" cy="4083722"/>
          </a:xfrm>
        </p:spPr>
        <p:txBody>
          <a:bodyPr>
            <a:normAutofit/>
          </a:bodyPr>
          <a:lstStyle/>
          <a:p>
            <a:pPr algn="just"/>
            <a:r>
              <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Таким образом, на основе простого рецепта в домашних условиях можно придумать при сохранении основного состава «шипучей бомбочки» множество вариантов с разными ароматами, оттенками, формами и размерами, которые могут стать приятным подарком для близких.</a:t>
            </a: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6" name="Лента лицом вниз 5"/>
          <p:cNvSpPr/>
          <p:nvPr/>
        </p:nvSpPr>
        <p:spPr>
          <a:xfrm>
            <a:off x="1259632" y="5352482"/>
            <a:ext cx="6336704" cy="1264494"/>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ea typeface="Calibri" panose="020F0502020204030204" pitchFamily="34" charset="0"/>
                <a:cs typeface="Times New Roman" panose="02020603050405020304" pitchFamily="18" charset="0"/>
              </a:rPr>
              <a:t>Попробуйте! </a:t>
            </a:r>
          </a:p>
          <a:p>
            <a:pPr algn="ctr"/>
            <a:r>
              <a:rPr lang="ru-RU" sz="2000" b="1" dirty="0">
                <a:latin typeface="Times New Roman" panose="02020603050405020304" pitchFamily="18" charset="0"/>
                <a:ea typeface="Calibri" panose="020F0502020204030204" pitchFamily="34" charset="0"/>
                <a:cs typeface="Times New Roman" panose="02020603050405020304" pitchFamily="18" charset="0"/>
              </a:rPr>
              <a:t>Это очень увлекательно!</a:t>
            </a:r>
            <a:r>
              <a:rPr lang="ru-RU" sz="2000" b="1" dirty="0">
                <a:solidFill>
                  <a:srgbClr val="1B1F21"/>
                </a:solidFill>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4C9B991F-A4A6-499E-A943-7FD77D1A37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41934" y="564194"/>
            <a:ext cx="5204547" cy="4464496"/>
          </a:xfrm>
          <a:prstGeom prst="rect">
            <a:avLst/>
          </a:prstGeom>
          <a:ln>
            <a:noFill/>
          </a:ln>
          <a:effectLst>
            <a:softEdge rad="112500"/>
          </a:effectLst>
        </p:spPr>
      </p:pic>
    </p:spTree>
    <p:extLst>
      <p:ext uri="{BB962C8B-B14F-4D97-AF65-F5344CB8AC3E}">
        <p14:creationId xmlns:p14="http://schemas.microsoft.com/office/powerpoint/2010/main" val="37867240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IV. </a:t>
            </a:r>
            <a:r>
              <a:rPr lang="ru-RU"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Источники</a:t>
            </a:r>
            <a:endParaRPr lang="ru-RU" sz="3600" dirty="0">
              <a:solidFill>
                <a:srgbClr val="00206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11560" y="1988840"/>
            <a:ext cx="2223135" cy="3705225"/>
          </a:xfrm>
          <a:prstGeom prst="rect">
            <a:avLst/>
          </a:prstGeom>
          <a:ln>
            <a:noFill/>
          </a:ln>
          <a:effectLst>
            <a:outerShdw blurRad="190500" algn="tl" rotWithShape="0">
              <a:srgbClr val="000000">
                <a:alpha val="70000"/>
              </a:srgbClr>
            </a:outerShdw>
          </a:effectLst>
        </p:spPr>
      </p:pic>
      <p:sp>
        <p:nvSpPr>
          <p:cNvPr id="5" name="Вертикальный свиток 4"/>
          <p:cNvSpPr/>
          <p:nvPr/>
        </p:nvSpPr>
        <p:spPr>
          <a:xfrm>
            <a:off x="2915816" y="1628800"/>
            <a:ext cx="4968552" cy="4752528"/>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858189231"/>
              </p:ext>
            </p:extLst>
          </p:nvPr>
        </p:nvGraphicFramePr>
        <p:xfrm>
          <a:off x="3635896" y="2265768"/>
          <a:ext cx="3528392" cy="3960440"/>
        </p:xfrm>
        <a:graphic>
          <a:graphicData uri="http://schemas.openxmlformats.org/drawingml/2006/table">
            <a:tbl>
              <a:tblPr firstRow="1" firstCol="1" bandRow="1"/>
              <a:tblGrid>
                <a:gridCol w="3528392">
                  <a:extLst>
                    <a:ext uri="{9D8B030D-6E8A-4147-A177-3AD203B41FA5}">
                      <a16:colId xmlns:a16="http://schemas.microsoft.com/office/drawing/2014/main" val="20000"/>
                    </a:ext>
                  </a:extLst>
                </a:gridCol>
              </a:tblGrid>
              <a:tr h="3960440">
                <a:tc>
                  <a:txBody>
                    <a:bodyPr/>
                    <a:lstStyle/>
                    <a:p>
                      <a:pPr fontAlgn="base">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-http://www.tutoronline.ru/blog/jevrika-zakon-arhimeda</a:t>
                      </a:r>
                      <a:endParaRPr lang="ru-RU" sz="1200" dirty="0">
                        <a:effectLst/>
                        <a:latin typeface="Times New Roman" panose="02020603050405020304" pitchFamily="18" charset="0"/>
                        <a:ea typeface="Times New Roman" panose="02020603050405020304" pitchFamily="18" charset="0"/>
                      </a:endParaRPr>
                    </a:p>
                    <a:p>
                      <a:pPr fontAlgn="base">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-http://www.prog132007.narod.ru/Issl rad/Bumaga.htm</a:t>
                      </a:r>
                      <a:endParaRPr lang="ru-RU" sz="1200" dirty="0">
                        <a:effectLst/>
                        <a:latin typeface="Times New Roman" panose="02020603050405020304" pitchFamily="18" charset="0"/>
                        <a:ea typeface="Times New Roman" panose="02020603050405020304" pitchFamily="18" charset="0"/>
                      </a:endParaRPr>
                    </a:p>
                    <a:p>
                      <a:pPr fontAlgn="base">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u="sng" dirty="0">
                          <a:solidFill>
                            <a:srgbClr val="000000"/>
                          </a:solidFill>
                          <a:effectLst/>
                          <a:latin typeface="Times New Roman" panose="02020603050405020304" pitchFamily="18" charset="0"/>
                          <a:ea typeface="Times New Roman" panose="02020603050405020304" pitchFamily="18" charset="0"/>
                          <a:hlinkClick r:id="rId3"/>
                        </a:rPr>
                        <a:t>http://vashechudo.ru/</a:t>
                      </a:r>
                      <a:endParaRPr lang="ru-RU" sz="1200" dirty="0">
                        <a:effectLst/>
                        <a:latin typeface="Times New Roman" panose="02020603050405020304" pitchFamily="18" charset="0"/>
                        <a:ea typeface="Times New Roman" panose="02020603050405020304" pitchFamily="18" charset="0"/>
                      </a:endParaRPr>
                    </a:p>
                    <a:p>
                      <a:pPr fontAlgn="base">
                        <a:spcAft>
                          <a:spcPts val="0"/>
                        </a:spcAft>
                      </a:pPr>
                      <a:r>
                        <a:rPr lang="en-US" sz="1200" dirty="0" err="1">
                          <a:solidFill>
                            <a:srgbClr val="000000"/>
                          </a:solidFill>
                          <a:effectLst/>
                          <a:latin typeface="Times New Roman" panose="02020603050405020304" pitchFamily="18" charset="0"/>
                          <a:ea typeface="Times New Roman" panose="02020603050405020304" pitchFamily="18" charset="0"/>
                        </a:rPr>
                        <a:t>Kaieidoskop</a:t>
                      </a:r>
                      <a:r>
                        <a:rPr lang="en-US" sz="1200" dirty="0">
                          <a:solidFill>
                            <a:srgbClr val="000000"/>
                          </a:solidFill>
                          <a:effectLst/>
                          <a:latin typeface="Times New Roman" panose="02020603050405020304" pitchFamily="18" charset="0"/>
                          <a:ea typeface="Times New Roman" panose="02020603050405020304" pitchFamily="18" charset="0"/>
                        </a:rPr>
                        <a:t>/</a:t>
                      </a:r>
                      <a:r>
                        <a:rPr lang="en-US" sz="1200" dirty="0" err="1">
                          <a:solidFill>
                            <a:srgbClr val="000000"/>
                          </a:solidFill>
                          <a:effectLst/>
                          <a:latin typeface="Times New Roman" panose="02020603050405020304" pitchFamily="18" charset="0"/>
                          <a:ea typeface="Times New Roman" panose="02020603050405020304" pitchFamily="18" charset="0"/>
                        </a:rPr>
                        <a:t>vodolechenie-lechebnye-yanyhtml</a:t>
                      </a:r>
                      <a:endParaRPr lang="ru-RU" sz="1200" dirty="0">
                        <a:effectLst/>
                        <a:latin typeface="Times New Roman" panose="02020603050405020304" pitchFamily="18" charset="0"/>
                        <a:ea typeface="Times New Roman" panose="02020603050405020304" pitchFamily="18" charset="0"/>
                      </a:endParaRPr>
                    </a:p>
                    <a:p>
                      <a:pPr algn="just" fontAlgn="base">
                        <a:lnSpc>
                          <a:spcPct val="107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http://www.5lepestkov.com/?p=2105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http://zhenskij-sajt-katerina.ru/</a:t>
                      </a:r>
                      <a:r>
                        <a:rPr lang="en-US" sz="120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poleznye-vanny</a:t>
                      </a:r>
                      <a:r>
                        <a:rPr lang="en-US"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-http://telo-v-delo.ru/uhod-za-kozhey/vanna-kleopatryi</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rPr>
                        <a:t>http://nsportal.ru/ap/library/drugoe/</a:t>
                      </a:r>
                      <a:endParaRPr lang="ru-RU" sz="1200" dirty="0">
                        <a:effectLst/>
                        <a:latin typeface="Times New Roman" panose="02020603050405020304" pitchFamily="18" charset="0"/>
                        <a:ea typeface="Times New Roman" panose="02020603050405020304" pitchFamily="18" charset="0"/>
                      </a:endParaRPr>
                    </a:p>
                    <a:p>
                      <a:pPr fontAlgn="base">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2013/09/07/</a:t>
                      </a:r>
                      <a:r>
                        <a:rPr lang="en-US" sz="1200" dirty="0" err="1">
                          <a:solidFill>
                            <a:srgbClr val="000000"/>
                          </a:solidFill>
                          <a:effectLst/>
                          <a:latin typeface="Times New Roman" panose="02020603050405020304" pitchFamily="18" charset="0"/>
                          <a:ea typeface="Times New Roman" panose="02020603050405020304" pitchFamily="18" charset="0"/>
                        </a:rPr>
                        <a:t>issledovatelskaya-rabota-po</a:t>
                      </a:r>
                      <a:r>
                        <a:rPr lang="en-US" sz="1200" dirty="0">
                          <a:solidFill>
                            <a:srgbClr val="000000"/>
                          </a:solidFill>
                          <a:effectLst/>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a:p>
                      <a:pPr fontAlgn="base">
                        <a:spcAft>
                          <a:spcPts val="0"/>
                        </a:spcAft>
                      </a:pPr>
                      <a:r>
                        <a:rPr lang="en-US" sz="1200" dirty="0" err="1">
                          <a:solidFill>
                            <a:srgbClr val="000000"/>
                          </a:solidFill>
                          <a:effectLst/>
                          <a:latin typeface="Times New Roman" panose="02020603050405020304" pitchFamily="18" charset="0"/>
                          <a:ea typeface="Times New Roman" panose="02020603050405020304" pitchFamily="18" charset="0"/>
                        </a:rPr>
                        <a:t>teme-iz-chego</a:t>
                      </a: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sostoyat-burlyashchie-i</a:t>
                      </a:r>
                      <a:r>
                        <a:rPr lang="en-US" sz="1200" dirty="0">
                          <a:solidFill>
                            <a:srgbClr val="000000"/>
                          </a:solidFill>
                          <a:effectLst/>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a:p>
                      <a:pPr algn="just" fontAlgn="base">
                        <a:spcAft>
                          <a:spcPts val="0"/>
                        </a:spcAft>
                      </a:pPr>
                      <a:r>
                        <a:rPr lang="en-US" sz="1200" dirty="0" err="1">
                          <a:solidFill>
                            <a:srgbClr val="000000"/>
                          </a:solidFill>
                          <a:effectLst/>
                          <a:latin typeface="Times New Roman" panose="02020603050405020304" pitchFamily="18" charset="0"/>
                          <a:ea typeface="Times New Roman" panose="02020603050405020304" pitchFamily="18" charset="0"/>
                        </a:rPr>
                        <a:t>aromatnye</a:t>
                      </a:r>
                      <a:endParaRPr lang="ru-RU" sz="1200" dirty="0">
                        <a:effectLst/>
                        <a:latin typeface="Times New Roman" panose="02020603050405020304" pitchFamily="18" charset="0"/>
                        <a:ea typeface="Times New Roman" panose="02020603050405020304" pitchFamily="18" charset="0"/>
                      </a:endParaRPr>
                    </a:p>
                    <a:p>
                      <a:pPr algn="just" fontAlgn="base">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00000"/>
                          </a:solidFill>
                          <a:effectLst/>
                          <a:latin typeface="Times New Roman" panose="02020603050405020304" pitchFamily="18" charset="0"/>
                          <a:ea typeface="Times New Roman" panose="02020603050405020304" pitchFamily="18" charset="0"/>
                          <a:hlinkClick r:id="rId6"/>
                        </a:rPr>
                        <a:t>http://www.medn.ru/medblog/</a:t>
                      </a:r>
                      <a:endParaRPr lang="ru-RU" sz="1200" dirty="0">
                        <a:effectLst/>
                        <a:latin typeface="Times New Roman" panose="02020603050405020304" pitchFamily="18" charset="0"/>
                        <a:ea typeface="Times New Roman" panose="02020603050405020304" pitchFamily="18" charset="0"/>
                      </a:endParaRPr>
                    </a:p>
                    <a:p>
                      <a:pPr algn="just" fontAlgn="base">
                        <a:spcAft>
                          <a:spcPts val="0"/>
                        </a:spcAft>
                      </a:pPr>
                      <a:r>
                        <a:rPr lang="en-US" sz="1200" dirty="0" err="1">
                          <a:solidFill>
                            <a:srgbClr val="000000"/>
                          </a:solidFill>
                          <a:effectLst/>
                          <a:latin typeface="Times New Roman" panose="02020603050405020304" pitchFamily="18" charset="0"/>
                          <a:ea typeface="Times New Roman" panose="02020603050405020304" pitchFamily="18" charset="0"/>
                        </a:rPr>
                        <a:t>lechebnyevannysdobavkami</a:t>
                      </a:r>
                      <a:r>
                        <a:rPr lang="en-US" sz="1200" dirty="0">
                          <a:solidFill>
                            <a:srgbClr val="000000"/>
                          </a:solidFill>
                          <a:effectLst/>
                          <a:latin typeface="Times New Roman" panose="02020603050405020304" pitchFamily="18" charset="0"/>
                          <a:ea typeface="Times New Roman" panose="02020603050405020304" pitchFamily="18" charset="0"/>
                        </a:rPr>
                        <a:t>/</a:t>
                      </a:r>
                      <a:endParaRPr lang="ru-RU"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1200" dirty="0">
                          <a:solidFill>
                            <a:srgbClr val="000000"/>
                          </a:solidFill>
                          <a:effectLst/>
                          <a:latin typeface="Times New Roman" panose="02020603050405020304" pitchFamily="18" charset="0"/>
                          <a:ea typeface="Times New Roman" panose="02020603050405020304" pitchFamily="18" charset="0"/>
                        </a:rPr>
                        <a:t>-</a:t>
                      </a:r>
                      <a:r>
                        <a:rPr kumimoji="0" lang="ru-RU"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7"/>
                        </a:rPr>
                        <a:t>http://www.mobilmusic.ru/wallpaper.php?id=419333</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8"/>
                        </a:rPr>
                        <a:t>http://nevseoboi.com.ua/oboi-wallpapers/grafika-3d/page,2,1630-prazdnichnye-i-abstraktnye-fony-87-oboev.html</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just" fontAlgn="base">
                        <a:spcAft>
                          <a:spcPts val="0"/>
                        </a:spcAft>
                      </a:pPr>
                      <a:endParaRPr lang="ru-RU" sz="12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2313" y="620688"/>
            <a:ext cx="7772400" cy="792089"/>
          </a:xfrm>
        </p:spPr>
        <p:txBody>
          <a:bodyPr>
            <a:noAutofit/>
          </a:bodyPr>
          <a:lstStyle/>
          <a:p>
            <a:pPr algn="ctr">
              <a:lnSpc>
                <a:spcPct val="115000"/>
              </a:lnSpc>
              <a:spcAft>
                <a:spcPts val="0"/>
              </a:spcAf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Содержание:</a:t>
            </a:r>
            <a:br>
              <a:rPr lang="ru-RU"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2800" dirty="0">
              <a:solidFill>
                <a:srgbClr val="002060"/>
              </a:solidFill>
            </a:endParaRPr>
          </a:p>
        </p:txBody>
      </p:sp>
      <p:sp>
        <p:nvSpPr>
          <p:cNvPr id="8" name="Текст 7"/>
          <p:cNvSpPr>
            <a:spLocks noGrp="1"/>
          </p:cNvSpPr>
          <p:nvPr>
            <p:ph type="body" idx="1"/>
          </p:nvPr>
        </p:nvSpPr>
        <p:spPr>
          <a:xfrm>
            <a:off x="722313" y="1412778"/>
            <a:ext cx="7772400" cy="3528390"/>
          </a:xfrm>
        </p:spPr>
        <p:txBody>
          <a:bodyPr>
            <a:normAutofit fontScale="47500" lnSpcReduction="20000"/>
          </a:bodyPr>
          <a:lstStyle/>
          <a:p>
            <a:pPr fontAlgn="base"/>
            <a:r>
              <a:rPr lang="ru-RU" sz="2900" b="1" dirty="0">
                <a:solidFill>
                  <a:srgbClr val="002060"/>
                </a:solidFill>
                <a:latin typeface="Times New Roman" panose="02020603050405020304" pitchFamily="18" charset="0"/>
                <a:cs typeface="Times New Roman" panose="02020603050405020304" pitchFamily="18" charset="0"/>
              </a:rPr>
              <a:t>I. Введение ………………………………………………………………………………………….3</a:t>
            </a:r>
          </a:p>
          <a:p>
            <a:pPr fontAlgn="base"/>
            <a:r>
              <a:rPr lang="ru-RU" sz="2900" b="1" dirty="0">
                <a:solidFill>
                  <a:srgbClr val="002060"/>
                </a:solidFill>
                <a:latin typeface="Times New Roman" panose="02020603050405020304" pitchFamily="18" charset="0"/>
                <a:cs typeface="Times New Roman" panose="02020603050405020304" pitchFamily="18" charset="0"/>
              </a:rPr>
              <a:t>1.1. Обоснование выбора темы, актуальность темы…………………………………………..4</a:t>
            </a:r>
          </a:p>
          <a:p>
            <a:pPr fontAlgn="base"/>
            <a:r>
              <a:rPr lang="ru-RU" sz="2900" b="1" dirty="0">
                <a:solidFill>
                  <a:srgbClr val="002060"/>
                </a:solidFill>
                <a:latin typeface="Times New Roman" panose="02020603050405020304" pitchFamily="18" charset="0"/>
                <a:cs typeface="Times New Roman" panose="02020603050405020304" pitchFamily="18" charset="0"/>
              </a:rPr>
              <a:t>II. Основная часть …………………………………………………………………………………6</a:t>
            </a:r>
          </a:p>
          <a:p>
            <a:pPr fontAlgn="base"/>
            <a:r>
              <a:rPr lang="ru-RU" sz="2900" b="1" dirty="0">
                <a:solidFill>
                  <a:srgbClr val="002060"/>
                </a:solidFill>
                <a:latin typeface="Times New Roman" panose="02020603050405020304" pitchFamily="18" charset="0"/>
                <a:cs typeface="Times New Roman" panose="02020603050405020304" pitchFamily="18" charset="0"/>
              </a:rPr>
              <a:t>2.1. Литературный обзор по теме……………………………………………………………...….6</a:t>
            </a:r>
          </a:p>
          <a:p>
            <a:r>
              <a:rPr lang="ru-RU" sz="2900" b="1" dirty="0">
                <a:solidFill>
                  <a:srgbClr val="002060"/>
                </a:solidFill>
                <a:latin typeface="Times New Roman" panose="02020603050405020304" pitchFamily="18" charset="0"/>
                <a:cs typeface="Times New Roman" panose="02020603050405020304" pitchFamily="18" charset="0"/>
              </a:rPr>
              <a:t>а) Полезность лечебных ванн для здоровья человека</a:t>
            </a:r>
          </a:p>
          <a:p>
            <a:r>
              <a:rPr lang="ru-RU" sz="2900" b="1" dirty="0">
                <a:solidFill>
                  <a:srgbClr val="002060"/>
                </a:solidFill>
                <a:latin typeface="Times New Roman" panose="02020603050405020304" pitchFamily="18" charset="0"/>
                <a:cs typeface="Times New Roman" panose="02020603050405020304" pitchFamily="18" charset="0"/>
              </a:rPr>
              <a:t>б) Использование «шипучих </a:t>
            </a:r>
            <a:r>
              <a:rPr lang="ru-RU" sz="2900" b="1" dirty="0" err="1">
                <a:solidFill>
                  <a:srgbClr val="002060"/>
                </a:solidFill>
                <a:latin typeface="Times New Roman" panose="02020603050405020304" pitchFamily="18" charset="0"/>
                <a:cs typeface="Times New Roman" panose="02020603050405020304" pitchFamily="18" charset="0"/>
              </a:rPr>
              <a:t>бомбочек</a:t>
            </a:r>
            <a:r>
              <a:rPr lang="ru-RU" sz="2900" b="1" dirty="0">
                <a:solidFill>
                  <a:srgbClr val="002060"/>
                </a:solidFill>
                <a:latin typeface="Times New Roman" panose="02020603050405020304" pitchFamily="18" charset="0"/>
                <a:cs typeface="Times New Roman" panose="02020603050405020304" pitchFamily="18" charset="0"/>
              </a:rPr>
              <a:t>» в лечебных целях</a:t>
            </a:r>
          </a:p>
          <a:p>
            <a:pPr fontAlgn="base"/>
            <a:r>
              <a:rPr lang="ru-RU" sz="2900" b="1" dirty="0">
                <a:solidFill>
                  <a:srgbClr val="002060"/>
                </a:solidFill>
                <a:latin typeface="Times New Roman" panose="02020603050405020304" pitchFamily="18" charset="0"/>
                <a:cs typeface="Times New Roman" panose="02020603050405020304" pitchFamily="18" charset="0"/>
              </a:rPr>
              <a:t>2.2. Практическая часть работы ………………………………………………………………...9</a:t>
            </a:r>
          </a:p>
          <a:p>
            <a:pPr fontAlgn="base"/>
            <a:r>
              <a:rPr lang="ru-RU" sz="2900" b="1" dirty="0">
                <a:solidFill>
                  <a:srgbClr val="002060"/>
                </a:solidFill>
                <a:latin typeface="Times New Roman" panose="02020603050405020304" pitchFamily="18" charset="0"/>
                <a:cs typeface="Times New Roman" panose="02020603050405020304" pitchFamily="18" charset="0"/>
              </a:rPr>
              <a:t>а) Изготовление «шипучих бомбочек» в домашних условиях</a:t>
            </a:r>
          </a:p>
          <a:p>
            <a:pPr fontAlgn="base"/>
            <a:r>
              <a:rPr lang="ru-RU" sz="2900" b="1" dirty="0">
                <a:solidFill>
                  <a:srgbClr val="002060"/>
                </a:solidFill>
                <a:latin typeface="Times New Roman" panose="02020603050405020304" pitchFamily="18" charset="0"/>
                <a:cs typeface="Times New Roman" panose="02020603050405020304" pitchFamily="18" charset="0"/>
              </a:rPr>
              <a:t>III. Заключение ……………………………………………………………………………...…….17</a:t>
            </a:r>
          </a:p>
          <a:p>
            <a:pPr fontAlgn="base"/>
            <a:r>
              <a:rPr lang="ru-RU" sz="2900" b="1" dirty="0">
                <a:solidFill>
                  <a:srgbClr val="002060"/>
                </a:solidFill>
                <a:latin typeface="Times New Roman" panose="02020603050405020304" pitchFamily="18" charset="0"/>
                <a:cs typeface="Times New Roman" panose="02020603050405020304" pitchFamily="18" charset="0"/>
              </a:rPr>
              <a:t>3.1.Выводы</a:t>
            </a:r>
          </a:p>
          <a:p>
            <a:pPr fontAlgn="base"/>
            <a:r>
              <a:rPr lang="ru-RU" sz="2900" b="1" dirty="0">
                <a:solidFill>
                  <a:srgbClr val="002060"/>
                </a:solidFill>
                <a:latin typeface="Times New Roman" panose="02020603050405020304" pitchFamily="18" charset="0"/>
                <a:cs typeface="Times New Roman" panose="02020603050405020304" pitchFamily="18" charset="0"/>
              </a:rPr>
              <a:t>IV. Источники ……………………………………………………………………………………...19</a:t>
            </a:r>
          </a:p>
          <a:p>
            <a:pPr fontAlgn="base"/>
            <a:r>
              <a:rPr lang="ru-RU" sz="2900" b="1" dirty="0">
                <a:solidFill>
                  <a:srgbClr val="002060"/>
                </a:solidFill>
                <a:latin typeface="Times New Roman" panose="02020603050405020304" pitchFamily="18" charset="0"/>
                <a:cs typeface="Times New Roman" panose="02020603050405020304" pitchFamily="18" charset="0"/>
              </a:rPr>
              <a:t> </a:t>
            </a:r>
          </a:p>
          <a:p>
            <a:r>
              <a:rPr lang="ru-RU" sz="2900" b="1" dirty="0">
                <a:solidFill>
                  <a:srgbClr val="002060"/>
                </a:solidFill>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452842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931224" cy="995710"/>
          </a:xfrm>
        </p:spPr>
        <p:txBody>
          <a:bodyPr/>
          <a:lstStyle/>
          <a:p>
            <a:pPr algn="r">
              <a:lnSpc>
                <a:spcPct val="107000"/>
              </a:lnSpc>
              <a:spcAft>
                <a:spcPts val="0"/>
              </a:spcAft>
            </a:pPr>
            <a:r>
              <a:rPr lang="ru-RU"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Береженье</a:t>
            </a:r>
            <a:r>
              <a:rPr lang="ru-RU"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от болезней спасенье.</a:t>
            </a:r>
            <a:br>
              <a:rPr lang="ru-RU"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i="1" dirty="0">
                <a:solidFill>
                  <a:srgbClr val="002060"/>
                </a:solidFill>
                <a:latin typeface="Times New Roman" panose="02020603050405020304" pitchFamily="18" charset="0"/>
                <a:ea typeface="Calibri" panose="020F0502020204030204" pitchFamily="34" charset="0"/>
              </a:rPr>
              <a:t>(пословица)</a:t>
            </a:r>
            <a:endParaRPr lang="ru-RU" dirty="0">
              <a:solidFill>
                <a:srgbClr val="002060"/>
              </a:solidFill>
            </a:endParaRPr>
          </a:p>
        </p:txBody>
      </p:sp>
      <p:pic>
        <p:nvPicPr>
          <p:cNvPr id="5" name="Объект 4"/>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2863153" y="4581128"/>
            <a:ext cx="2975301" cy="2147838"/>
          </a:xfrm>
          <a:prstGeom prst="rect">
            <a:avLst/>
          </a:prstGeom>
          <a:ln>
            <a:noFill/>
          </a:ln>
          <a:effectLst>
            <a:softEdge rad="112500"/>
          </a:effectLst>
        </p:spPr>
      </p:pic>
      <p:sp>
        <p:nvSpPr>
          <p:cNvPr id="4" name="Текст 3"/>
          <p:cNvSpPr>
            <a:spLocks noGrp="1"/>
          </p:cNvSpPr>
          <p:nvPr>
            <p:ph type="body" sz="half" idx="2"/>
          </p:nvPr>
        </p:nvSpPr>
        <p:spPr>
          <a:xfrm>
            <a:off x="457200" y="1700809"/>
            <a:ext cx="7787208" cy="3024336"/>
          </a:xfrm>
        </p:spPr>
        <p:txBody>
          <a:bodyPr>
            <a:normAutofit/>
          </a:bodyPr>
          <a:lstStyle/>
          <a:p>
            <a:pPr algn="just">
              <a:lnSpc>
                <a:spcPct val="107000"/>
              </a:lnSpc>
              <a:spcAft>
                <a:spcPts val="0"/>
              </a:spcAft>
            </a:pP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Введение</a:t>
            </a:r>
          </a:p>
          <a:p>
            <a:pPr algn="just">
              <a:lnSpc>
                <a:spcPct val="107000"/>
              </a:lnSpc>
              <a:spcAft>
                <a:spcPts val="0"/>
              </a:spcAft>
            </a:pPr>
            <a:r>
              <a:rPr lang="ru-RU" sz="1800" dirty="0">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Дети часто болеют и в профилактических целях для улучшения здоровья врачи рекомендуют применять лечебные ванны. Лекарственная ванна проводится с добавлением в пресную воду лекарственных веществ, оказывающих дополнительное оздоравливающе воздействие. </a:t>
            </a:r>
            <a:r>
              <a:rPr lang="ru-RU"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Ведь вода способствует лучшему проникновению в кожу активных компонентов целебных веществ (растительных или минеральных), которые добавляются в лечебную ванну</a:t>
            </a:r>
            <a:r>
              <a:rPr lang="ru-RU" sz="18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Так как здоровье ребёнка всегда имеет большое значение и ценность для родителей, моя работа актуальна. </a:t>
            </a:r>
            <a:endParaRPr lang="ru-RU" sz="1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6" name="Рисунок 5">
            <a:extLst>
              <a:ext uri="{FF2B5EF4-FFF2-40B4-BE49-F238E27FC236}">
                <a16:creationId xmlns:a16="http://schemas.microsoft.com/office/drawing/2014/main" id="{437F4812-12D9-4594-A416-BDB754BC723F}"/>
              </a:ext>
            </a:extLst>
          </p:cNvPr>
          <p:cNvPicPr>
            <a:picLocks noChangeAspect="1"/>
          </p:cNvPicPr>
          <p:nvPr/>
        </p:nvPicPr>
        <p:blipFill>
          <a:blip r:embed="rId3"/>
          <a:stretch>
            <a:fillRect/>
          </a:stretch>
        </p:blipFill>
        <p:spPr>
          <a:xfrm>
            <a:off x="777498" y="312636"/>
            <a:ext cx="1620831" cy="1307843"/>
          </a:xfrm>
          <a:prstGeom prst="rect">
            <a:avLst/>
          </a:prstGeom>
        </p:spPr>
      </p:pic>
    </p:spTree>
    <p:extLst>
      <p:ext uri="{BB962C8B-B14F-4D97-AF65-F5344CB8AC3E}">
        <p14:creationId xmlns:p14="http://schemas.microsoft.com/office/powerpoint/2010/main" val="2734566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20688"/>
            <a:ext cx="8928992" cy="796950"/>
          </a:xfrm>
        </p:spPr>
        <p:txBody>
          <a:bodyPr>
            <a:noAutofit/>
          </a:bodyPr>
          <a:lstStyle/>
          <a:p>
            <a:pPr marL="742950" lvl="1" indent="-285750" algn="ctr">
              <a:lnSpc>
                <a:spcPct val="107000"/>
              </a:lnSpc>
              <a:spcAft>
                <a:spcPts val="0"/>
              </a:spcAft>
            </a:pP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Обоснование выбора темы, актуальность темы</a:t>
            </a:r>
            <a:br>
              <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endParaRPr lang="ru-RU" sz="2400" dirty="0">
              <a:solidFill>
                <a:srgbClr val="002060"/>
              </a:solidFill>
            </a:endParaRPr>
          </a:p>
        </p:txBody>
      </p:sp>
      <p:pic>
        <p:nvPicPr>
          <p:cNvPr id="6" name="Объект 5"/>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292080" y="4216226"/>
            <a:ext cx="2943746" cy="2205245"/>
          </a:xfrm>
          <a:ln w="38100">
            <a:solidFill>
              <a:srgbClr val="FFFF00"/>
            </a:solidFill>
          </a:ln>
        </p:spPr>
      </p:pic>
      <p:pic>
        <p:nvPicPr>
          <p:cNvPr id="7" name="Picture 2" descr="http://vamotkrytka.ru/_ph/7/2/869416296.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23243" y="4437112"/>
            <a:ext cx="933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67544" y="1484784"/>
            <a:ext cx="8280920"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период заболевания и в течении всего года необходимо укреплять свой иммунитет, в том числе и с помощью лечебных ванн. Но не всегда есть возможность посещения специализированного санатория. Как-то моя мама опустила мне в ванну, бурлящую </a:t>
            </a:r>
            <a:r>
              <a:rPr lang="ru-RU" sz="1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бомбочку</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которая вкусно пахла </a:t>
            </a:r>
            <a:r>
              <a:rPr lang="ru-RU" sz="1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хвоёй</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объяснив, что это полезно для меня. И мне захотелось выяснить, из чего она состоит, каким образом оказывает лечебное воздействие и можно ли сделать её в домашних условиях.</a:t>
            </a: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6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Мы выдвинули следующую гипотезу</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возможно ли в домашних условиях создать «шипучую </a:t>
            </a:r>
            <a:r>
              <a:rPr lang="ru-RU" sz="1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бомбочку</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обладающую лечебными свойствами (эффектами).</a:t>
            </a:r>
            <a:endParaRPr lang="ru-RU" sz="1600" dirty="0">
              <a:solidFill>
                <a:srgbClr val="002060"/>
              </a:solidFill>
            </a:endParaRPr>
          </a:p>
        </p:txBody>
      </p:sp>
      <p:pic>
        <p:nvPicPr>
          <p:cNvPr id="10" name="Рисунок 9">
            <a:extLst>
              <a:ext uri="{FF2B5EF4-FFF2-40B4-BE49-F238E27FC236}">
                <a16:creationId xmlns:a16="http://schemas.microsoft.com/office/drawing/2014/main" id="{126ACFC5-9234-4FA4-922E-1BE533D770B1}"/>
              </a:ext>
            </a:extLst>
          </p:cNvPr>
          <p:cNvPicPr>
            <a:picLocks noChangeAspect="1"/>
          </p:cNvPicPr>
          <p:nvPr/>
        </p:nvPicPr>
        <p:blipFill>
          <a:blip r:embed="rId4"/>
          <a:stretch>
            <a:fillRect/>
          </a:stretch>
        </p:blipFill>
        <p:spPr>
          <a:xfrm>
            <a:off x="535951" y="4041068"/>
            <a:ext cx="3151905" cy="2664296"/>
          </a:xfrm>
          <a:prstGeom prst="rect">
            <a:avLst/>
          </a:prstGeom>
        </p:spPr>
      </p:pic>
    </p:spTree>
    <p:extLst>
      <p:ext uri="{BB962C8B-B14F-4D97-AF65-F5344CB8AC3E}">
        <p14:creationId xmlns:p14="http://schemas.microsoft.com/office/powerpoint/2010/main" val="965564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570186"/>
          </a:xfrm>
        </p:spPr>
        <p:txBody>
          <a:bodyPr>
            <a:noAutofit/>
          </a:bodyPr>
          <a:lstStyle/>
          <a:p>
            <a:pPr>
              <a:lnSpc>
                <a:spcPct val="107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Цель исследования: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узнать состав «шипучей </a:t>
            </a:r>
            <a:r>
              <a:rPr lang="ru-RU"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бомбочки</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 её лечебное действие.</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2400" dirty="0">
              <a:solidFill>
                <a:srgbClr val="002060"/>
              </a:solidFill>
            </a:endParaRPr>
          </a:p>
        </p:txBody>
      </p:sp>
      <p:sp>
        <p:nvSpPr>
          <p:cNvPr id="9" name="Выноска со стрелкой вправо 8"/>
          <p:cNvSpPr/>
          <p:nvPr/>
        </p:nvSpPr>
        <p:spPr>
          <a:xfrm>
            <a:off x="457200" y="1772816"/>
            <a:ext cx="1716832" cy="3816424"/>
          </a:xfrm>
          <a:prstGeom prst="righ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107000"/>
              </a:lnSpc>
              <a:spcAft>
                <a:spcPts val="0"/>
              </a:spcAft>
            </a:pPr>
            <a:r>
              <a:rPr lang="ru-RU"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Задачи исследования</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ятиугольник 9"/>
          <p:cNvSpPr/>
          <p:nvPr/>
        </p:nvSpPr>
        <p:spPr>
          <a:xfrm>
            <a:off x="1835696" y="1772816"/>
            <a:ext cx="3816424" cy="648071"/>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0"/>
              </a:spcAft>
              <a:buFont typeface="+mj-lt"/>
              <a:buAutoNum type="arabicPeriod"/>
            </a:pP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Выяснить полезность лечебных ванн для здоровья человека;</a:t>
            </a:r>
            <a:endParaRPr lang="ru-RU"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ятиугольник 10"/>
          <p:cNvSpPr/>
          <p:nvPr/>
        </p:nvSpPr>
        <p:spPr>
          <a:xfrm>
            <a:off x="1835696" y="2564904"/>
            <a:ext cx="4104456" cy="648072"/>
          </a:xfrm>
          <a:prstGeom prst="homePlat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0"/>
              </a:spcAft>
            </a:pP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Выяснить, для чего используют «шипучие </a:t>
            </a:r>
            <a:r>
              <a:rPr lang="ru-RU" sz="1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бомбочки</a:t>
            </a: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 лечебных целях;</a:t>
            </a:r>
            <a:endParaRPr lang="ru-RU"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ятиугольник 11"/>
          <p:cNvSpPr/>
          <p:nvPr/>
        </p:nvSpPr>
        <p:spPr>
          <a:xfrm>
            <a:off x="2331374" y="3402708"/>
            <a:ext cx="3456384" cy="611943"/>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0"/>
              </a:spcAft>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a:t>
            </a: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Изготовить «шипучую </a:t>
            </a:r>
            <a:r>
              <a:rPr lang="ru-RU" sz="1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бомбочку</a:t>
            </a: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 домашних условиях;</a:t>
            </a:r>
            <a:endParaRPr lang="ru-RU"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ятиугольник 12"/>
          <p:cNvSpPr/>
          <p:nvPr/>
        </p:nvSpPr>
        <p:spPr>
          <a:xfrm>
            <a:off x="1846230" y="4204383"/>
            <a:ext cx="3941528" cy="506771"/>
          </a:xfrm>
          <a:prstGeom prst="homePlat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0"/>
              </a:spcAft>
            </a:pP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4.Опробовать полученные «шипучие </a:t>
            </a:r>
            <a:r>
              <a:rPr lang="ru-RU" sz="1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бомбочки</a:t>
            </a: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 домашних условиях.</a:t>
            </a:r>
            <a:endParaRPr lang="ru-RU"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p:cNvSpPr/>
          <p:nvPr/>
        </p:nvSpPr>
        <p:spPr>
          <a:xfrm>
            <a:off x="457200" y="5678410"/>
            <a:ext cx="6707088" cy="79706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07000"/>
              </a:lnSpc>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Объект исследования: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здоровье.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Предмет исследования:</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«шипучая </a:t>
            </a:r>
            <a:r>
              <a:rPr lang="ru-RU"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бомбочка</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Методы исследования:</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анализ;</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эксперимент; обобщение.</a:t>
            </a: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78E42DC6-7FEE-4296-B7FA-F59AC9590B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654" y="1939204"/>
            <a:ext cx="3149987" cy="3492389"/>
          </a:xfrm>
          <a:prstGeom prst="rect">
            <a:avLst/>
          </a:prstGeom>
          <a:ln>
            <a:noFill/>
          </a:ln>
          <a:effectLst>
            <a:softEdge rad="112500"/>
          </a:effectLst>
        </p:spPr>
      </p:pic>
    </p:spTree>
    <p:extLst>
      <p:ext uri="{BB962C8B-B14F-4D97-AF65-F5344CB8AC3E}">
        <p14:creationId xmlns:p14="http://schemas.microsoft.com/office/powerpoint/2010/main" val="226118147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base">
              <a:spcAft>
                <a:spcPts val="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II. Основная часть </a:t>
            </a:r>
            <a:b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2.1. Литературный обзор по теме</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23528" y="1535113"/>
            <a:ext cx="2808312" cy="957783"/>
          </a:xfrm>
        </p:spPr>
        <p:txBody>
          <a:bodyPr>
            <a:normAutofit fontScale="25000" lnSpcReduction="20000"/>
          </a:bodyPr>
          <a:lstStyle/>
          <a:p>
            <a:pPr lvl="0" algn="just">
              <a:lnSpc>
                <a:spcPct val="107000"/>
              </a:lnSpc>
              <a:spcAft>
                <a:spcPts val="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а) Полезность лечебных </a:t>
            </a:r>
          </a:p>
          <a:p>
            <a:pPr lvl="0" algn="just">
              <a:lnSpc>
                <a:spcPct val="107000"/>
              </a:lnSpc>
              <a:spcAft>
                <a:spcPts val="0"/>
              </a:spcAft>
            </a:pPr>
            <a:r>
              <a:rPr lang="ru-RU" sz="6400" dirty="0">
                <a:latin typeface="Times New Roman" panose="02020603050405020304" pitchFamily="18" charset="0"/>
                <a:ea typeface="Calibri" panose="020F0502020204030204" pitchFamily="34" charset="0"/>
                <a:cs typeface="Times New Roman" panose="02020603050405020304" pitchFamily="18" charset="0"/>
              </a:rPr>
              <a:t>ванн для здоровья человека</a:t>
            </a:r>
            <a:endParaRPr lang="ru-RU" sz="6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5" name="Текст 4"/>
          <p:cNvSpPr>
            <a:spLocks noGrp="1"/>
          </p:cNvSpPr>
          <p:nvPr>
            <p:ph type="body" sz="quarter" idx="3"/>
          </p:nvPr>
        </p:nvSpPr>
        <p:spPr>
          <a:xfrm>
            <a:off x="2987824" y="1340769"/>
            <a:ext cx="5698977" cy="2448272"/>
          </a:xfrm>
        </p:spPr>
        <p:txBody>
          <a:bodyPr>
            <a:normAutofit/>
          </a:bodyPr>
          <a:lstStyle/>
          <a:p>
            <a:pPr algn="just"/>
            <a:r>
              <a:rPr lang="ru-RU" sz="1400" b="0" spc="25" dirty="0">
                <a:latin typeface="Times New Roman" panose="02020603050405020304" pitchFamily="18" charset="0"/>
                <a:ea typeface="Times New Roman" panose="02020603050405020304" pitchFamily="18" charset="0"/>
              </a:rPr>
              <a:t>    Свойства некоторых видов лечебных ванн известны с давних времен. </a:t>
            </a:r>
            <a:r>
              <a:rPr lang="ru-RU" sz="1400" b="0" dirty="0">
                <a:solidFill>
                  <a:srgbClr val="000000"/>
                </a:solidFill>
                <a:latin typeface="Times New Roman" panose="02020603050405020304" pitchFamily="18" charset="0"/>
                <a:ea typeface="Times New Roman" panose="02020603050405020304" pitchFamily="18" charset="0"/>
              </a:rPr>
              <a:t>О</a:t>
            </a:r>
            <a:r>
              <a:rPr lang="ru-RU" sz="1400" b="0" dirty="0">
                <a:solidFill>
                  <a:srgbClr val="000000"/>
                </a:solidFill>
                <a:latin typeface="Times New Roman" panose="02020603050405020304" pitchFamily="18" charset="0"/>
                <a:ea typeface="Calibri" panose="020F0502020204030204" pitchFamily="34" charset="0"/>
              </a:rPr>
              <a:t>дна из причин – религиозные обряды. Древние греки и римляне принимали ванны, встречаясь с друзьями. Кроме удовольствия и расслабления от теплой ласковой воды, в процессе приема коллективных ванн решались бытовые и политические вопросы.</a:t>
            </a:r>
            <a:r>
              <a:rPr lang="ru-RU" sz="1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sz="1400" b="0" dirty="0">
                <a:latin typeface="Times New Roman" panose="02020603050405020304" pitchFamily="18" charset="0"/>
                <a:ea typeface="Calibri" panose="020F0502020204030204" pitchFamily="34" charset="0"/>
              </a:rPr>
              <a:t>Ванны прописывались врачами и для лечения некоторых болезней: нервных, успокаивающих и расслабляющих, т.к. в</a:t>
            </a:r>
            <a:r>
              <a:rPr lang="ru-RU" sz="1400" b="0" spc="25" dirty="0">
                <a:latin typeface="Times New Roman" panose="02020603050405020304" pitchFamily="18" charset="0"/>
                <a:ea typeface="Times New Roman" panose="02020603050405020304" pitchFamily="18" charset="0"/>
              </a:rPr>
              <a:t>ода стимулирует выделение вредных веществ из организма и одновременно с этим укрепляет его.</a:t>
            </a:r>
            <a:r>
              <a:rPr lang="ru-RU" sz="1400" dirty="0">
                <a:latin typeface="Times New Roman" panose="02020603050405020304" pitchFamily="18" charset="0"/>
                <a:ea typeface="Calibri" panose="020F0502020204030204" pitchFamily="34" charset="0"/>
              </a:rPr>
              <a:t> Самым старым ваннам четыре тысячи лет. Их обнаружили археологи на острове Крит во дворце </a:t>
            </a:r>
            <a:r>
              <a:rPr lang="ru-RU" sz="1400" dirty="0" err="1">
                <a:latin typeface="Times New Roman" panose="02020603050405020304" pitchFamily="18" charset="0"/>
                <a:ea typeface="Calibri" panose="020F0502020204030204" pitchFamily="34" charset="0"/>
              </a:rPr>
              <a:t>Кноссос</a:t>
            </a:r>
            <a:r>
              <a:rPr lang="ru-RU" sz="1400" dirty="0">
                <a:latin typeface="Times New Roman" panose="02020603050405020304" pitchFamily="18" charset="0"/>
                <a:ea typeface="Calibri" panose="020F0502020204030204" pitchFamily="34" charset="0"/>
              </a:rPr>
              <a:t>. </a:t>
            </a:r>
            <a:endParaRPr lang="ru-RU" sz="1400" b="0" dirty="0"/>
          </a:p>
        </p:txBody>
      </p:sp>
      <p:pic>
        <p:nvPicPr>
          <p:cNvPr id="9" name="Объект 8" descr="C:\Users\hp\Desktop\иследовательская деятельность 2016\i (3).jpg"/>
          <p:cNvPicPr>
            <a:picLocks noGrp="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539552" y="3935347"/>
            <a:ext cx="3816424" cy="2448272"/>
          </a:xfrm>
          <a:prstGeom prst="rect">
            <a:avLst/>
          </a:prstGeom>
          <a:noFill/>
          <a:ln>
            <a:solidFill>
              <a:sysClr val="windowText" lastClr="000000"/>
            </a:solidFill>
          </a:ln>
        </p:spPr>
      </p:pic>
      <p:pic>
        <p:nvPicPr>
          <p:cNvPr id="10" name="Объект 9" descr="C:\Users\hp\Desktop\i.jpg"/>
          <p:cNvPicPr>
            <a:picLocks noGrp="1"/>
          </p:cNvPicPr>
          <p:nvPr>
            <p:ph sz="quarter" idx="4"/>
          </p:nvPr>
        </p:nvPicPr>
        <p:blipFill rotWithShape="1">
          <a:blip r:embed="rId4" cstate="email">
            <a:extLst>
              <a:ext uri="{28A0092B-C50C-407E-A947-70E740481C1C}">
                <a14:useLocalDpi xmlns:a14="http://schemas.microsoft.com/office/drawing/2010/main" val="0"/>
              </a:ext>
            </a:extLst>
          </a:blip>
          <a:srcRect/>
          <a:stretch/>
        </p:blipFill>
        <p:spPr bwMode="auto">
          <a:xfrm>
            <a:off x="4788024" y="3935347"/>
            <a:ext cx="3754493" cy="2427398"/>
          </a:xfrm>
          <a:prstGeom prst="rect">
            <a:avLst/>
          </a:prstGeom>
          <a:noFill/>
          <a:ln>
            <a:solidFill>
              <a:sysClr val="windowText" lastClr="000000"/>
            </a:solidFill>
          </a:ln>
          <a:extLst>
            <a:ext uri="{53640926-AAD7-44D8-BBD7-CCE9431645EC}">
              <a14:shadowObscured xmlns:a14="http://schemas.microsoft.com/office/drawing/2010/main"/>
            </a:ext>
          </a:extLst>
        </p:spPr>
      </p:pic>
      <p:pic>
        <p:nvPicPr>
          <p:cNvPr id="12" name="Picture 4" descr="http://vamotkrytka.ru/_ph/48/1/335140174.jpg?1450144445"/>
          <p:cNvPicPr>
            <a:picLocks noChangeAspect="1" noChangeArrowheads="1" noCrop="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7584" y="519348"/>
            <a:ext cx="1152128" cy="104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8302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199" y="332657"/>
            <a:ext cx="5266929" cy="1080120"/>
          </a:xfrm>
        </p:spPr>
        <p:txBody>
          <a:bodyPr>
            <a:normAutofit/>
          </a:bodyPr>
          <a:lstStyle/>
          <a:p>
            <a:r>
              <a:rPr lang="ru-RU" sz="2000" b="0" dirty="0">
                <a:solidFill>
                  <a:srgbClr val="002060"/>
                </a:solidFill>
                <a:latin typeface="Times New Roman" panose="02020603050405020304" pitchFamily="18" charset="0"/>
                <a:ea typeface="Calibri" panose="020F0502020204030204" pitchFamily="34" charset="0"/>
              </a:rPr>
              <a:t>    </a:t>
            </a:r>
            <a:r>
              <a:rPr lang="ru-RU" sz="2000" dirty="0">
                <a:solidFill>
                  <a:srgbClr val="002060"/>
                </a:solidFill>
                <a:latin typeface="Times New Roman" panose="02020603050405020304" pitchFamily="18" charset="0"/>
                <a:ea typeface="Calibri" panose="020F0502020204030204" pitchFamily="34" charset="0"/>
              </a:rPr>
              <a:t>В древности ванны изготавливались из мрамора, особых пород дерева или полированного камня.</a:t>
            </a:r>
            <a:endParaRPr lang="ru-RU" sz="2000" dirty="0">
              <a:solidFill>
                <a:srgbClr val="002060"/>
              </a:solidFill>
            </a:endParaRPr>
          </a:p>
        </p:txBody>
      </p:sp>
      <p:sp>
        <p:nvSpPr>
          <p:cNvPr id="5" name="Текст 4"/>
          <p:cNvSpPr>
            <a:spLocks noGrp="1"/>
          </p:cNvSpPr>
          <p:nvPr>
            <p:ph type="body" sz="quarter" idx="3"/>
          </p:nvPr>
        </p:nvSpPr>
        <p:spPr>
          <a:xfrm>
            <a:off x="457200" y="1844824"/>
            <a:ext cx="5122912" cy="4536504"/>
          </a:xfrm>
        </p:spPr>
        <p:txBody>
          <a:bodyPr>
            <a:normAutofit fontScale="92500" lnSpcReduction="10000"/>
          </a:bodyPr>
          <a:lstStyle/>
          <a:p>
            <a:pPr algn="just"/>
            <a:r>
              <a:rPr lang="ru-RU" sz="1800" dirty="0">
                <a:latin typeface="Times New Roman" panose="02020603050405020304" pitchFamily="18" charset="0"/>
                <a:ea typeface="Times New Roman" panose="02020603050405020304" pitchFamily="18" charset="0"/>
              </a:rPr>
              <a:t>    Известная легенда об открытии плавучести Архимедом закона</a:t>
            </a:r>
            <a:r>
              <a:rPr lang="ru-RU" sz="1800" dirty="0">
                <a:solidFill>
                  <a:srgbClr val="222222"/>
                </a:solidFill>
                <a:latin typeface="Times New Roman" panose="02020603050405020304" pitchFamily="18" charset="0"/>
                <a:ea typeface="Calibri" panose="020F0502020204030204" pitchFamily="34" charset="0"/>
              </a:rPr>
              <a:t>: на всякое тело, погруженное в жидкость или газ, действует выталкивающая сила, направленная вверх и равная весу вытесненной им жидкости или газа.</a:t>
            </a:r>
            <a:r>
              <a:rPr lang="ru-RU" sz="1800" dirty="0">
                <a:latin typeface="Times New Roman" panose="02020603050405020304" pitchFamily="18" charset="0"/>
                <a:ea typeface="Times New Roman" panose="02020603050405020304" pitchFamily="18" charset="0"/>
              </a:rPr>
              <a:t> Этот закон позволил потомкам Архимеда решить бесчисленное количество задач. Архимед принимал ванну и внезапно обратил внимание на привычное ощущение: потерю веса собственного тела при его погружении в воду. Легенда рассказывает, что ученый выскочил из ванны и побежал по улицам Сиракуз, крича: "Эврика!", что означает в переводе: "Нашел!"                  </a:t>
            </a:r>
          </a:p>
          <a:p>
            <a:pPr algn="just"/>
            <a:r>
              <a:rPr lang="ru-RU" sz="1800" dirty="0">
                <a:latin typeface="Times New Roman" panose="02020603050405020304" pitchFamily="18" charset="0"/>
                <a:ea typeface="Times New Roman" panose="02020603050405020304" pitchFamily="18" charset="0"/>
              </a:rPr>
              <a:t>    История донесла до нас различные рецепты настоев и масел, которыми пользовались красавицы в старину при приёме ванны.</a:t>
            </a:r>
            <a:r>
              <a:rPr lang="ru-RU" sz="1800" dirty="0">
                <a:latin typeface="Calibri" panose="020F0502020204030204" pitchFamily="34" charset="0"/>
                <a:ea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ea typeface="Times New Roman" panose="02020603050405020304" pitchFamily="18" charset="0"/>
              </a:rPr>
              <a:t>Древняя красавица Египта Клеопатра знала такие секрет красоты и поддерживала ими свою молодость. </a:t>
            </a:r>
            <a:endParaRPr lang="ru-RU" sz="1800" dirty="0"/>
          </a:p>
        </p:txBody>
      </p:sp>
      <p:pic>
        <p:nvPicPr>
          <p:cNvPr id="7" name="Объект 6" descr="C:\Users\hp\Desktop\иследовательская деятельность 2016\i (6).jpg"/>
          <p:cNvPicPr>
            <a:picLocks noGrp="1"/>
          </p:cNvPicPr>
          <p:nvPr>
            <p:ph sz="quarter" idx="4"/>
          </p:nvPr>
        </p:nvPicPr>
        <p:blipFill>
          <a:blip r:embed="rId2" cstate="email">
            <a:extLst>
              <a:ext uri="{28A0092B-C50C-407E-A947-70E740481C1C}">
                <a14:useLocalDpi xmlns:a14="http://schemas.microsoft.com/office/drawing/2010/main" val="0"/>
              </a:ext>
            </a:extLst>
          </a:blip>
          <a:srcRect/>
          <a:stretch>
            <a:fillRect/>
          </a:stretch>
        </p:blipFill>
        <p:spPr bwMode="auto">
          <a:xfrm>
            <a:off x="5926320" y="2204865"/>
            <a:ext cx="2862154" cy="1728192"/>
          </a:xfrm>
          <a:prstGeom prst="rect">
            <a:avLst/>
          </a:prstGeom>
          <a:noFill/>
          <a:ln>
            <a:solidFill>
              <a:sysClr val="windowText" lastClr="000000"/>
            </a:solidFill>
          </a:ln>
        </p:spPr>
      </p:pic>
      <p:pic>
        <p:nvPicPr>
          <p:cNvPr id="8" name="Объект 7" descr="C:\Users\hp\Desktop\i (2).jpg"/>
          <p:cNvPicPr>
            <a:picLocks noGrp="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5909295" y="332657"/>
            <a:ext cx="2886075" cy="1800200"/>
          </a:xfrm>
          <a:prstGeom prst="rect">
            <a:avLst/>
          </a:prstGeom>
          <a:noFill/>
          <a:ln>
            <a:solidFill>
              <a:sysClr val="windowText" lastClr="000000"/>
            </a:solidFill>
          </a:ln>
        </p:spPr>
      </p:pic>
      <p:pic>
        <p:nvPicPr>
          <p:cNvPr id="9" name="Рисунок 8" descr="C:\Users\hp\Desktop\иследовательская деятельность 2016\i (7).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5151" y="4005066"/>
            <a:ext cx="2862154" cy="2592286"/>
          </a:xfrm>
          <a:prstGeom prst="rect">
            <a:avLst/>
          </a:prstGeom>
          <a:noFill/>
          <a:ln>
            <a:solidFill>
              <a:sysClr val="windowText" lastClr="000000"/>
            </a:solidFill>
          </a:ln>
        </p:spPr>
      </p:pic>
    </p:spTree>
    <p:extLst>
      <p:ext uri="{BB962C8B-B14F-4D97-AF65-F5344CB8AC3E}">
        <p14:creationId xmlns:p14="http://schemas.microsoft.com/office/powerpoint/2010/main" val="318307558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0186"/>
            <a:ext cx="8229600" cy="847451"/>
          </a:xfrm>
        </p:spPr>
        <p:txBody>
          <a:bodyPr>
            <a:normAutofit fontScale="90000"/>
          </a:bodyPr>
          <a:lstStyle/>
          <a:p>
            <a:pPr marL="457200">
              <a:lnSpc>
                <a:spcPct val="107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 Использование «шипучих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бомбочек</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 лечебных целях</a:t>
            </a:r>
            <a:br>
              <a:rPr lang="ru-RU" sz="2400" b="1" dirty="0">
                <a:latin typeface="Calibri" panose="020F0502020204030204" pitchFamily="34" charset="0"/>
                <a:ea typeface="Calibri" panose="020F0502020204030204" pitchFamily="34" charset="0"/>
                <a:cs typeface="Times New Roman" panose="02020603050405020304" pitchFamily="18" charset="0"/>
              </a:rPr>
            </a:br>
            <a:endParaRPr lang="ru-RU" sz="2400" b="1" dirty="0"/>
          </a:p>
        </p:txBody>
      </p:sp>
      <p:sp>
        <p:nvSpPr>
          <p:cNvPr id="3" name="Текст 2"/>
          <p:cNvSpPr>
            <a:spLocks noGrp="1"/>
          </p:cNvSpPr>
          <p:nvPr>
            <p:ph type="body" idx="1"/>
          </p:nvPr>
        </p:nvSpPr>
        <p:spPr>
          <a:xfrm>
            <a:off x="457200" y="1628800"/>
            <a:ext cx="3826769" cy="864095"/>
          </a:xfrm>
          <a:ln>
            <a:solidFill>
              <a:srgbClr val="002060"/>
            </a:solidFill>
          </a:ln>
        </p:spPr>
        <p:txBody>
          <a:bodyPr>
            <a:noAutofit/>
          </a:bodyPr>
          <a:lstStyle/>
          <a:p>
            <a:r>
              <a:rPr lang="ru-RU" sz="1400" dirty="0">
                <a:latin typeface="Times New Roman" panose="02020603050405020304" pitchFamily="18" charset="0"/>
                <a:ea typeface="Calibri" panose="020F0502020204030204" pitchFamily="34" charset="0"/>
                <a:cs typeface="Times New Roman" panose="02020603050405020304" pitchFamily="18" charset="0"/>
              </a:rPr>
              <a:t>Основной компонент из которого изготавливаются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бомбочки</a:t>
            </a:r>
            <a:r>
              <a:rPr lang="ru-RU" sz="1400" dirty="0">
                <a:latin typeface="Times New Roman" panose="02020603050405020304" pitchFamily="18" charset="0"/>
                <a:ea typeface="Calibri" panose="020F0502020204030204" pitchFamily="34" charset="0"/>
                <a:cs typeface="Times New Roman" panose="02020603050405020304" pitchFamily="18" charset="0"/>
              </a:rPr>
              <a:t> – </a:t>
            </a:r>
            <a:r>
              <a:rPr lang="ru-RU" sz="1400" u="sng" dirty="0">
                <a:latin typeface="Times New Roman" panose="02020603050405020304" pitchFamily="18" charset="0"/>
                <a:ea typeface="Calibri" panose="020F0502020204030204" pitchFamily="34" charset="0"/>
                <a:cs typeface="Times New Roman" panose="02020603050405020304" pitchFamily="18" charset="0"/>
              </a:rPr>
              <a:t>пищевая сода</a:t>
            </a:r>
            <a:r>
              <a:rPr lang="ru-RU" sz="1400" dirty="0">
                <a:latin typeface="Times New Roman" panose="02020603050405020304" pitchFamily="18" charset="0"/>
                <a:ea typeface="Calibri" panose="020F0502020204030204" pitchFamily="34" charset="0"/>
                <a:cs typeface="Times New Roman" panose="02020603050405020304" pitchFamily="18" charset="0"/>
              </a:rPr>
              <a:t>, благотворно влияющая на кожу,</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волосы, очищает от различных раздражений.</a:t>
            </a:r>
            <a:endParaRPr lang="ru-RU" sz="1400"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427983" y="1628799"/>
            <a:ext cx="4464497" cy="2448273"/>
          </a:xfrm>
          <a:ln>
            <a:solidFill>
              <a:srgbClr val="002060"/>
            </a:solidFill>
          </a:ln>
        </p:spPr>
        <p:txBody>
          <a:bodyPr>
            <a:noAutofit/>
          </a:bodyPr>
          <a:lstStyle/>
          <a:p>
            <a:r>
              <a:rPr lang="ru-RU" sz="1400" dirty="0">
                <a:latin typeface="Times New Roman" panose="02020603050405020304" pitchFamily="18" charset="0"/>
                <a:ea typeface="Calibri" panose="020F0502020204030204" pitchFamily="34" charset="0"/>
              </a:rPr>
              <a:t>Также в состав </a:t>
            </a:r>
            <a:r>
              <a:rPr lang="ru-RU" sz="1400" dirty="0" err="1">
                <a:latin typeface="Times New Roman" panose="02020603050405020304" pitchFamily="18" charset="0"/>
                <a:ea typeface="Calibri" panose="020F0502020204030204" pitchFamily="34" charset="0"/>
              </a:rPr>
              <a:t>бомбочек</a:t>
            </a:r>
            <a:r>
              <a:rPr lang="ru-RU" sz="1400" dirty="0">
                <a:latin typeface="Times New Roman" panose="02020603050405020304" pitchFamily="18" charset="0"/>
                <a:ea typeface="Calibri" panose="020F0502020204030204" pitchFamily="34" charset="0"/>
              </a:rPr>
              <a:t> входит </a:t>
            </a:r>
            <a:r>
              <a:rPr lang="ru-RU" sz="1400" u="sng" dirty="0">
                <a:latin typeface="Times New Roman" panose="02020603050405020304" pitchFamily="18" charset="0"/>
                <a:ea typeface="Calibri" panose="020F0502020204030204" pitchFamily="34" charset="0"/>
              </a:rPr>
              <a:t>лимонная кислота</a:t>
            </a:r>
            <a:r>
              <a:rPr lang="ru-RU" sz="1400" dirty="0">
                <a:latin typeface="Times New Roman" panose="02020603050405020304" pitchFamily="18" charset="0"/>
                <a:ea typeface="Calibri" panose="020F0502020204030204" pitchFamily="34" charset="0"/>
              </a:rPr>
              <a:t>, которая заставляет их эффектно шипеть и пениться сразу после попадания в воду.</a:t>
            </a:r>
            <a:r>
              <a:rPr lang="ru-RU" sz="1400" dirty="0">
                <a:latin typeface="Times New Roman" panose="02020603050405020304" pitchFamily="18" charset="0"/>
                <a:ea typeface="Times New Roman" panose="02020603050405020304" pitchFamily="18" charset="0"/>
              </a:rPr>
              <a:t> Она </a:t>
            </a:r>
            <a:r>
              <a:rPr lang="ru-RU" sz="1400" dirty="0">
                <a:latin typeface="Times New Roman" panose="02020603050405020304" pitchFamily="18" charset="0"/>
                <a:ea typeface="Calibri" panose="020F0502020204030204" pitchFamily="34" charset="0"/>
              </a:rPr>
              <a:t>обладает свойствами, стимулирующие обновление новых клеток, повышает эластичность кожи, выравнивает цвет лица, выводит токсины через клетки кожи. Волосы в такой воде станут послушными и блестящими.</a:t>
            </a:r>
            <a:r>
              <a:rPr lang="ru-RU" sz="1400" dirty="0"/>
              <a:t> </a:t>
            </a:r>
            <a:r>
              <a:rPr lang="ru-RU" sz="1400" u="sng" dirty="0">
                <a:latin typeface="Times New Roman" panose="02020603050405020304" pitchFamily="18" charset="0"/>
                <a:cs typeface="Times New Roman" panose="02020603050405020304" pitchFamily="18" charset="0"/>
              </a:rPr>
              <a:t>Эфирные масла </a:t>
            </a:r>
            <a:r>
              <a:rPr lang="ru-RU" sz="1400" dirty="0"/>
              <a:t>– (ароматерапия). </a:t>
            </a:r>
            <a:r>
              <a:rPr lang="ru-RU" sz="1400" b="0" dirty="0">
                <a:latin typeface="Times New Roman" panose="02020603050405020304" pitchFamily="18" charset="0"/>
                <a:cs typeface="Times New Roman" panose="02020603050405020304" pitchFamily="18" charset="0"/>
              </a:rPr>
              <a:t>Масла эффективны при профилактики простудных заболеваний. </a:t>
            </a:r>
            <a:r>
              <a:rPr lang="ru-RU" sz="1400" u="sng" dirty="0">
                <a:solidFill>
                  <a:srgbClr val="FF0000"/>
                </a:solidFill>
                <a:latin typeface="Times New Roman" panose="02020603050405020304" pitchFamily="18" charset="0"/>
                <a:cs typeface="Times New Roman" panose="02020603050405020304" pitchFamily="18" charset="0"/>
              </a:rPr>
              <a:t>Перед применением узнать, нет ли аллергии на то или иное эфирное масло.</a:t>
            </a:r>
          </a:p>
        </p:txBody>
      </p:sp>
      <p:pic>
        <p:nvPicPr>
          <p:cNvPr id="3074" name="Picture 2" descr="https://im1-tub-ru.yandex.net/i?id=a750dd667cb4eca0f5aac9e67d379681&amp;n=33&amp;h=215&amp;w=179"/>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904023" y="2704058"/>
            <a:ext cx="2933121" cy="23257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s://im1-tub-ru.yandex.net/i?id=1235289b595f043deed433eb8834d80d&amp;n=33&amp;h=215&amp;w=215"/>
          <p:cNvPicPr>
            <a:picLocks noGrp="1" noChangeAspect="1" noChangeArrowheads="1"/>
          </p:cNvPicPr>
          <p:nvPr>
            <p:ph sz="quarter" idx="4"/>
          </p:nvPr>
        </p:nvPicPr>
        <p:blipFill rotWithShape="1">
          <a:blip r:embed="rId3" cstate="email">
            <a:extLst>
              <a:ext uri="{28A0092B-C50C-407E-A947-70E740481C1C}">
                <a14:useLocalDpi xmlns:a14="http://schemas.microsoft.com/office/drawing/2010/main" val="0"/>
              </a:ext>
            </a:extLst>
          </a:blip>
          <a:srcRect/>
          <a:stretch/>
        </p:blipFill>
        <p:spPr bwMode="auto">
          <a:xfrm>
            <a:off x="5815344" y="4160560"/>
            <a:ext cx="1506833" cy="1922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57200" y="5121816"/>
            <a:ext cx="5266928" cy="12378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rgbClr val="002060"/>
                </a:solidFill>
                <a:latin typeface="Times New Roman" panose="02020603050405020304" pitchFamily="18" charset="0"/>
                <a:ea typeface="Times New Roman" panose="02020603050405020304" pitchFamily="18" charset="0"/>
              </a:rPr>
              <a:t>Бурлящие </a:t>
            </a:r>
            <a:r>
              <a:rPr lang="ru-RU" sz="1200" b="1" dirty="0" err="1">
                <a:solidFill>
                  <a:srgbClr val="002060"/>
                </a:solidFill>
                <a:latin typeface="Times New Roman" panose="02020603050405020304" pitchFamily="18" charset="0"/>
                <a:ea typeface="Times New Roman" panose="02020603050405020304" pitchFamily="18" charset="0"/>
              </a:rPr>
              <a:t>бомбочки</a:t>
            </a:r>
            <a:r>
              <a:rPr lang="ru-RU" sz="1200" b="1" dirty="0">
                <a:solidFill>
                  <a:srgbClr val="002060"/>
                </a:solidFill>
                <a:latin typeface="Times New Roman" panose="02020603050405020304" pitchFamily="18" charset="0"/>
                <a:ea typeface="Times New Roman" panose="02020603050405020304" pitchFamily="18" charset="0"/>
              </a:rPr>
              <a:t> расслабляют мышцы, </a:t>
            </a:r>
            <a:r>
              <a:rPr lang="ru-RU" sz="1200" b="1" dirty="0">
                <a:solidFill>
                  <a:srgbClr val="002060"/>
                </a:solidFill>
                <a:latin typeface="Times New Roman" panose="02020603050405020304" pitchFamily="18" charset="0"/>
                <a:ea typeface="Calibri" panose="020F0502020204030204" pitchFamily="34" charset="0"/>
              </a:rPr>
              <a:t>укрепляют сосуды и сердце, лечат бессонницу, улучшают состояние кожи и активизируют дыхание, помогают бороться с воспалением суставов,</a:t>
            </a:r>
            <a:r>
              <a:rPr lang="ru-RU" sz="1200" b="1" dirty="0">
                <a:solidFill>
                  <a:srgbClr val="002060"/>
                </a:solidFill>
                <a:latin typeface="Times New Roman" panose="02020603050405020304" pitchFamily="18" charset="0"/>
                <a:ea typeface="Times New Roman" panose="02020603050405020304" pitchFamily="18" charset="0"/>
              </a:rPr>
              <a:t> уменьшают последствия травм, оказывают положительное действие на сердечно-сосудистую и нервную системы, улучшают обмен веществ, обладают противовоспалительным эффектом, помогают при нервных перегрузках, стресса.  </a:t>
            </a:r>
            <a:endParaRPr lang="ru-RU" sz="1200" b="1" dirty="0">
              <a:solidFill>
                <a:srgbClr val="002060"/>
              </a:solidFill>
            </a:endParaRPr>
          </a:p>
        </p:txBody>
      </p:sp>
      <p:pic>
        <p:nvPicPr>
          <p:cNvPr id="3078" name="Picture 6" descr="https://im2-tub-ru.yandex.net/i?id=795bc787a25b3d14f8d1720c1f8cfae5&amp;n=33&amp;h=215&amp;w=181"/>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7480275" y="4604089"/>
            <a:ext cx="1275678" cy="1922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8049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143000"/>
          </a:xfrm>
        </p:spPr>
        <p:txBody>
          <a:bodyPr>
            <a:normAutofit fontScale="90000"/>
          </a:bodyPr>
          <a:lstStyle/>
          <a:p>
            <a:r>
              <a:rPr lang="ru-RU" sz="2200" b="1" dirty="0">
                <a:solidFill>
                  <a:srgbClr val="002060"/>
                </a:solidFill>
                <a:latin typeface="Times New Roman" panose="02020603050405020304" pitchFamily="18" charset="0"/>
                <a:ea typeface="Times New Roman" panose="02020603050405020304" pitchFamily="18" charset="0"/>
              </a:rPr>
              <a:t>б) Изготовление «шипучих </a:t>
            </a:r>
            <a:r>
              <a:rPr lang="ru-RU" sz="2200" b="1" dirty="0" err="1">
                <a:solidFill>
                  <a:srgbClr val="002060"/>
                </a:solidFill>
                <a:latin typeface="Times New Roman" panose="02020603050405020304" pitchFamily="18" charset="0"/>
                <a:ea typeface="Times New Roman" panose="02020603050405020304" pitchFamily="18" charset="0"/>
              </a:rPr>
              <a:t>бомбочек</a:t>
            </a:r>
            <a:r>
              <a:rPr lang="ru-RU" sz="2200" b="1" dirty="0">
                <a:solidFill>
                  <a:srgbClr val="002060"/>
                </a:solidFill>
                <a:latin typeface="Times New Roman" panose="02020603050405020304" pitchFamily="18" charset="0"/>
                <a:ea typeface="Times New Roman" panose="02020603050405020304" pitchFamily="18" charset="0"/>
              </a:rPr>
              <a:t>» </a:t>
            </a:r>
            <a:br>
              <a:rPr lang="ru-RU" sz="2200" b="1" dirty="0">
                <a:solidFill>
                  <a:srgbClr val="002060"/>
                </a:solidFill>
                <a:latin typeface="Times New Roman" panose="02020603050405020304" pitchFamily="18" charset="0"/>
                <a:ea typeface="Times New Roman" panose="02020603050405020304" pitchFamily="18" charset="0"/>
              </a:rPr>
            </a:br>
            <a:r>
              <a:rPr lang="ru-RU" sz="2200" b="1" dirty="0">
                <a:solidFill>
                  <a:srgbClr val="002060"/>
                </a:solidFill>
                <a:latin typeface="Times New Roman" panose="02020603050405020304" pitchFamily="18" charset="0"/>
                <a:ea typeface="Times New Roman" panose="02020603050405020304" pitchFamily="18" charset="0"/>
              </a:rPr>
              <a:t>в домашних условиях</a:t>
            </a:r>
            <a:br>
              <a:rPr lang="ru-RU" sz="2200" b="1" dirty="0">
                <a:solidFill>
                  <a:srgbClr val="002060"/>
                </a:solidFill>
                <a:latin typeface="Times New Roman" panose="02020603050405020304" pitchFamily="18" charset="0"/>
                <a:ea typeface="Times New Roman" panose="02020603050405020304" pitchFamily="18" charset="0"/>
              </a:rPr>
            </a:br>
            <a:r>
              <a:rPr lang="ru-RU" sz="1600" b="1" dirty="0">
                <a:latin typeface="Times New Roman" panose="02020603050405020304" pitchFamily="18" charset="0"/>
                <a:ea typeface="Calibri" panose="020F0502020204030204" pitchFamily="34" charset="0"/>
              </a:rPr>
              <a:t>Рецепт «</a:t>
            </a:r>
            <a:r>
              <a:rPr lang="ru-RU" sz="1600" b="1" dirty="0" err="1">
                <a:latin typeface="Times New Roman" panose="02020603050405020304" pitchFamily="18" charset="0"/>
                <a:ea typeface="Calibri" panose="020F0502020204030204" pitchFamily="34" charset="0"/>
              </a:rPr>
              <a:t>бомбочки</a:t>
            </a:r>
            <a:r>
              <a:rPr lang="ru-RU" sz="1600" b="1" dirty="0">
                <a:latin typeface="Times New Roman" panose="02020603050405020304" pitchFamily="18" charset="0"/>
                <a:ea typeface="Calibri" panose="020F0502020204030204" pitchFamily="34" charset="0"/>
              </a:rPr>
              <a:t>» можно придумать самостоятельно, соблюдая пропорции. Нужно определить, для чего она нужна: для лечения и какого, расслабления и т.д. После этого уже подбирается её состав. </a:t>
            </a:r>
            <a:endParaRPr lang="ru-RU" sz="1600" b="1" dirty="0">
              <a:solidFill>
                <a:srgbClr val="002060"/>
              </a:solidFill>
            </a:endParaRPr>
          </a:p>
        </p:txBody>
      </p:sp>
      <p:sp>
        <p:nvSpPr>
          <p:cNvPr id="5" name="Текст 4"/>
          <p:cNvSpPr>
            <a:spLocks noGrp="1"/>
          </p:cNvSpPr>
          <p:nvPr>
            <p:ph type="body" sz="quarter" idx="3"/>
          </p:nvPr>
        </p:nvSpPr>
        <p:spPr>
          <a:xfrm>
            <a:off x="5775884" y="1797191"/>
            <a:ext cx="2890664" cy="2325935"/>
          </a:xfrm>
        </p:spPr>
        <p:txBody>
          <a:bodyPr>
            <a:normAutofit/>
          </a:bodyPr>
          <a:lstStyle/>
          <a:p>
            <a:pPr algn="ctr"/>
            <a:r>
              <a:rPr lang="ru-RU" dirty="0">
                <a:solidFill>
                  <a:srgbClr val="002060"/>
                </a:solidFill>
                <a:latin typeface="Times New Roman" panose="02020603050405020304" pitchFamily="18" charset="0"/>
                <a:ea typeface="Calibri" panose="020F0502020204030204" pitchFamily="34" charset="0"/>
              </a:rPr>
              <a:t>Купить ингредиенты состава в продуктовом магазине</a:t>
            </a:r>
            <a:endParaRPr lang="ru-RU" dirty="0">
              <a:solidFill>
                <a:srgbClr val="002060"/>
              </a:solidFill>
            </a:endParaRPr>
          </a:p>
        </p:txBody>
      </p:sp>
      <p:pic>
        <p:nvPicPr>
          <p:cNvPr id="14" name="Рисунок 13">
            <a:extLst>
              <a:ext uri="{FF2B5EF4-FFF2-40B4-BE49-F238E27FC236}">
                <a16:creationId xmlns:a16="http://schemas.microsoft.com/office/drawing/2014/main" id="{126B3B95-0BE7-42E6-8458-1995FA6891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797191"/>
            <a:ext cx="5760641" cy="4751426"/>
          </a:xfrm>
          <a:prstGeom prst="rect">
            <a:avLst/>
          </a:prstGeom>
          <a:ln>
            <a:noFill/>
          </a:ln>
          <a:effectLst>
            <a:softEdge rad="112500"/>
          </a:effectLst>
        </p:spPr>
      </p:pic>
      <p:pic>
        <p:nvPicPr>
          <p:cNvPr id="16" name="Рисунок 15">
            <a:extLst>
              <a:ext uri="{FF2B5EF4-FFF2-40B4-BE49-F238E27FC236}">
                <a16:creationId xmlns:a16="http://schemas.microsoft.com/office/drawing/2014/main" id="{596AEBC7-132C-42D8-BFD5-B6D1EF672B4B}"/>
              </a:ext>
            </a:extLst>
          </p:cNvPr>
          <p:cNvPicPr>
            <a:picLocks noChangeAspect="1"/>
          </p:cNvPicPr>
          <p:nvPr/>
        </p:nvPicPr>
        <p:blipFill>
          <a:blip r:embed="rId3"/>
          <a:stretch>
            <a:fillRect/>
          </a:stretch>
        </p:blipFill>
        <p:spPr>
          <a:xfrm rot="445927">
            <a:off x="6762028" y="4589001"/>
            <a:ext cx="2041872" cy="1871258"/>
          </a:xfrm>
          <a:prstGeom prst="rect">
            <a:avLst/>
          </a:prstGeom>
        </p:spPr>
      </p:pic>
    </p:spTree>
    <p:extLst>
      <p:ext uri="{BB962C8B-B14F-4D97-AF65-F5344CB8AC3E}">
        <p14:creationId xmlns:p14="http://schemas.microsoft.com/office/powerpoint/2010/main" val="4140585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1602</Words>
  <Application>Microsoft Office PowerPoint</Application>
  <PresentationFormat>Экран (4:3)</PresentationFormat>
  <Paragraphs>95</Paragraphs>
  <Slides>19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Times New Roman</vt:lpstr>
      <vt:lpstr>Wingdings</vt:lpstr>
      <vt:lpstr>Тема Office</vt:lpstr>
      <vt:lpstr>Муниципальное бюджетное дошкольное образовательное учреждение  «Детский сад №2»  г.о. Самара     Исследовательский проект «Волшебные бомбочки»    </vt:lpstr>
      <vt:lpstr>Содержание: </vt:lpstr>
      <vt:lpstr>Береженье – от болезней спасенье. (пословица)</vt:lpstr>
      <vt:lpstr>Обоснование выбора темы, актуальность темы </vt:lpstr>
      <vt:lpstr>Цель исследования: узнать состав «шипучей бомбочки» и её лечебное действие. </vt:lpstr>
      <vt:lpstr>II. Основная часть  2.1. Литературный обзор по теме</vt:lpstr>
      <vt:lpstr>Презентация PowerPoint</vt:lpstr>
      <vt:lpstr>б) Использование «шипучих бомбочек» в лечебных целях </vt:lpstr>
      <vt:lpstr>б) Изготовление «шипучих бомбочек»  в домашних условиях Рецепт «бомбочки» можно придумать самостоятельно, соблюдая пропорции. Нужно определить, для чего она нужна: для лечения и какого, расслабления и т.д. После этого уже подбирается её состав. </vt:lpstr>
      <vt:lpstr>Основные ингредиенты для «шипучей бомбочки»  </vt:lpstr>
      <vt:lpstr>Основные ингредиенты для «шипучей бомбочки»  </vt:lpstr>
      <vt:lpstr>Основные ингредиенты для «шипучей бомбочки»  </vt:lpstr>
      <vt:lpstr>Различные ароматы и эфирные масла благотворно влияют на организм и укрепляют его. Эфирные масла помогают расслабиться и настроить на сон.</vt:lpstr>
      <vt:lpstr>Готовность «теста» проверяется так: берем комочек в руку, сжимаем в кулак и раскрываем ладонь - если комок не рассыпается, состав готов к лепке. </vt:lpstr>
      <vt:lpstr>Презентация PowerPoint</vt:lpstr>
      <vt:lpstr>Эти штучки делают водные процедуры не только более веселыми, но еще приятными и полезными.</vt:lpstr>
      <vt:lpstr>III. Заключение 3.1.Выводы</vt:lpstr>
      <vt:lpstr> Таким образом, на основе простого рецепта в домашних условиях можно придумать при сохранении основного состава «шипучей бомбочки» множество вариантов с разными ароматами, оттенками, формами и размерами, которые могут стать приятным подарком для близких.</vt:lpstr>
      <vt:lpstr>IV. Источники</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Corowina</dc:creator>
  <cp:lastModifiedBy>Хасанова А.Н.</cp:lastModifiedBy>
  <cp:revision>50</cp:revision>
  <dcterms:created xsi:type="dcterms:W3CDTF">2013-02-09T17:45:17Z</dcterms:created>
  <dcterms:modified xsi:type="dcterms:W3CDTF">2020-11-22T14:53:38Z</dcterms:modified>
</cp:coreProperties>
</file>