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72" r:id="rId8"/>
    <p:sldId id="271" r:id="rId9"/>
    <p:sldId id="269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EA6"/>
    <a:srgbClr val="5BC8CF"/>
    <a:srgbClr val="F6ECA3"/>
    <a:srgbClr val="AA312C"/>
    <a:srgbClr val="A08C47"/>
    <a:srgbClr val="FBDCDA"/>
    <a:srgbClr val="FFFFFF"/>
    <a:srgbClr val="A48A49"/>
    <a:srgbClr val="C5777D"/>
    <a:srgbClr val="F9E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9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5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1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4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1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0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2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76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27.jpg"/><Relationship Id="rId4" Type="http://schemas.openxmlformats.org/officeDocument/2006/relationships/image" Target="../media/image30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5" l="0" r="100000">
                        <a14:foregroundMark x1="28125" y1="12903" x2="28125" y2="12903"/>
                        <a14:backgroundMark x1="6375" y1="5161" x2="6375" y2="5161"/>
                        <a14:backgroundMark x1="10000" y1="9355" x2="10000" y2="9355"/>
                        <a14:backgroundMark x1="91750" y1="7097" x2="91750" y2="7097"/>
                        <a14:backgroundMark x1="91750" y1="7097" x2="91750" y2="7097"/>
                        <a14:backgroundMark x1="83125" y1="4194" x2="84125" y2="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834077"/>
            <a:ext cx="5612046" cy="2989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25"/>
          <a:stretch/>
        </p:blipFill>
        <p:spPr>
          <a:xfrm>
            <a:off x="0" y="-1"/>
            <a:ext cx="2915816" cy="69094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9570" y="4350749"/>
            <a:ext cx="80363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6000" b="1" dirty="0" smtClean="0">
                <a:ln w="127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Интересные факты</a:t>
            </a:r>
            <a:endParaRPr lang="ru-RU" sz="6000" b="1" dirty="0">
              <a:ln w="12700">
                <a:solidFill>
                  <a:srgbClr val="AA312C"/>
                </a:solidFill>
                <a:prstDash val="solid"/>
              </a:ln>
              <a:solidFill>
                <a:srgbClr val="A08C47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827584" y="230630"/>
            <a:ext cx="7632848" cy="1224136"/>
          </a:xfrm>
          <a:prstGeom prst="foldedCorner">
            <a:avLst/>
          </a:prstGeom>
          <a:solidFill>
            <a:srgbClr val="F6EC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площади находится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Самарский академический театр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оперы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балета?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" b="97656" l="0" r="100000">
                        <a14:foregroundMark x1="55469" y1="74219" x2="55469" y2="74219"/>
                        <a14:foregroundMark x1="58203" y1="67383" x2="58203" y2="67383"/>
                        <a14:foregroundMark x1="64844" y1="74805" x2="64844" y2="74805"/>
                        <a14:foregroundMark x1="67578" y1="69141" x2="67578" y2="69141"/>
                        <a14:foregroundMark x1="64844" y1="67188" x2="64844" y2="67188"/>
                        <a14:foregroundMark x1="63672" y1="72070" x2="63672" y2="72070"/>
                        <a14:foregroundMark x1="57617" y1="70313" x2="57617" y2="70313"/>
                        <a14:foregroundMark x1="56250" y1="69141" x2="56250" y2="69141"/>
                        <a14:foregroundMark x1="57422" y1="71094" x2="57422" y2="71094"/>
                        <a14:foregroundMark x1="57422" y1="72266" x2="57422" y2="72266"/>
                        <a14:foregroundMark x1="68945" y1="67383" x2="68945" y2="67383"/>
                        <a14:foregroundMark x1="64258" y1="73633" x2="64258" y2="73633"/>
                        <a14:foregroundMark x1="59180" y1="66016" x2="59180" y2="66016"/>
                        <a14:foregroundMark x1="26953" y1="79492" x2="26953" y2="79492"/>
                        <a14:backgroundMark x1="65039" y1="70117" x2="65039" y2="70117"/>
                        <a14:backgroundMark x1="67383" y1="67969" x2="67383" y2="67969"/>
                        <a14:backgroundMark x1="57031" y1="66016" x2="57031" y2="66016"/>
                        <a14:backgroundMark x1="57422" y1="70508" x2="57422" y2="70508"/>
                        <a14:backgroundMark x1="47070" y1="38477" x2="47070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12"/>
          <a:stretch/>
        </p:blipFill>
        <p:spPr>
          <a:xfrm>
            <a:off x="5717053" y="3761656"/>
            <a:ext cx="3444668" cy="309634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79453" y="1690417"/>
            <a:ext cx="3168411" cy="2376308"/>
            <a:chOff x="179511" y="1700808"/>
            <a:chExt cx="3168411" cy="237630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1" y="1700808"/>
              <a:ext cx="3168411" cy="237630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9552" y="1700808"/>
              <a:ext cx="2272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Площадь Куйбышева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945540" y="1629327"/>
            <a:ext cx="3196120" cy="2437398"/>
            <a:chOff x="4211960" y="1639718"/>
            <a:chExt cx="3196120" cy="243739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680026"/>
              <a:ext cx="3196120" cy="239709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43600" y="1639718"/>
              <a:ext cx="1779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Площадь Славы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547664" y="4272358"/>
            <a:ext cx="3995936" cy="2563547"/>
            <a:chOff x="1547664" y="4272358"/>
            <a:chExt cx="3995936" cy="256354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272358"/>
              <a:ext cx="3995936" cy="25635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197887" y="4299533"/>
              <a:ext cx="1906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Площадь</a:t>
              </a:r>
              <a:r>
                <a:rPr lang="ru-RU" dirty="0"/>
                <a:t> </a:t>
              </a:r>
              <a:r>
                <a:rPr lang="ru-RU" b="1" dirty="0" smtClean="0"/>
                <a:t>Кирова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60951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30" b="78646" l="30161" r="54539">
                        <a14:foregroundMark x1="36384" y1="73438" x2="36384" y2="73438"/>
                        <a14:foregroundMark x1="38946" y1="69401" x2="38946" y2="69401"/>
                        <a14:foregroundMark x1="40922" y1="73047" x2="40922" y2="73047"/>
                        <a14:foregroundMark x1="38946" y1="74609" x2="38946" y2="74609"/>
                        <a14:foregroundMark x1="37189" y1="68229" x2="37189" y2="68229"/>
                        <a14:foregroundMark x1="43119" y1="71875" x2="43119" y2="71875"/>
                        <a14:foregroundMark x1="52123" y1="62370" x2="52123" y2="62370"/>
                      </a14:backgroundRemoval>
                    </a14:imgEffect>
                  </a14:imgLayer>
                </a14:imgProps>
              </a:ext>
            </a:extLst>
          </a:blip>
          <a:srcRect l="29885" t="24609" r="45210" b="21252"/>
          <a:stretch/>
        </p:blipFill>
        <p:spPr>
          <a:xfrm>
            <a:off x="0" y="3678591"/>
            <a:ext cx="2628799" cy="3212976"/>
          </a:xfrm>
          <a:prstGeom prst="rect">
            <a:avLst/>
          </a:prstGeom>
        </p:spPr>
      </p:pic>
      <p:sp>
        <p:nvSpPr>
          <p:cNvPr id="6" name="Загнутый угол 5"/>
          <p:cNvSpPr/>
          <p:nvPr/>
        </p:nvSpPr>
        <p:spPr>
          <a:xfrm>
            <a:off x="899592" y="188640"/>
            <a:ext cx="7632848" cy="1224136"/>
          </a:xfrm>
          <a:prstGeom prst="foldedCorner">
            <a:avLst/>
          </a:prstGeom>
          <a:solidFill>
            <a:srgbClr val="F6EC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 этих памятников Шостаковичу, стоит 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сквере на площади им. Куйбышева , где располагается Самарский театр оперы и балета?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2320291" cy="2700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69368"/>
            <a:ext cx="2180181" cy="3270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r="8418" b="6920"/>
          <a:stretch/>
        </p:blipFill>
        <p:spPr>
          <a:xfrm>
            <a:off x="4499992" y="4401109"/>
            <a:ext cx="2952328" cy="24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971600" y="116632"/>
            <a:ext cx="7632848" cy="1224136"/>
          </a:xfrm>
          <a:prstGeom prst="foldedCorner">
            <a:avLst/>
          </a:prstGeom>
          <a:solidFill>
            <a:srgbClr val="F6EC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экскурсия которую проводит Самарский театр оперы и балета и компания ART-Экскурсии?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751488" y="3843989"/>
            <a:ext cx="3065569" cy="2960875"/>
            <a:chOff x="3353306" y="3897125"/>
            <a:chExt cx="3065569" cy="296087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306" y="3897125"/>
              <a:ext cx="3065569" cy="2960875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3353306" y="6181078"/>
              <a:ext cx="3065569" cy="646331"/>
            </a:xfrm>
            <a:prstGeom prst="rect">
              <a:avLst/>
            </a:prstGeom>
            <a:solidFill>
              <a:srgbClr val="5BC8C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«В гостях у </a:t>
              </a:r>
            </a:p>
            <a:p>
              <a:pPr algn="ctr"/>
              <a:r>
                <a:rPr lang="ru-RU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Щелкунчика» </a:t>
              </a:r>
              <a:endPara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16427" y="1725977"/>
            <a:ext cx="2139780" cy="3702025"/>
            <a:chOff x="6636747" y="1477277"/>
            <a:chExt cx="2139780" cy="370202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0" t="16401" r="30050"/>
            <a:stretch/>
          </p:blipFill>
          <p:spPr>
            <a:xfrm>
              <a:off x="6660232" y="1477277"/>
              <a:ext cx="2116294" cy="324036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6636747" y="4255972"/>
              <a:ext cx="2139780" cy="923330"/>
            </a:xfrm>
            <a:prstGeom prst="rect">
              <a:avLst/>
            </a:prstGeom>
            <a:solidFill>
              <a:srgbClr val="5BC8C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«По дороге с </a:t>
              </a:r>
            </a:p>
            <a:p>
              <a:pPr algn="ctr"/>
              <a:r>
                <a:rPr lang="ru-RU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Красной шапочкой» </a:t>
              </a:r>
              <a:endPara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004048" y="1545046"/>
            <a:ext cx="3936932" cy="2216610"/>
            <a:chOff x="179512" y="1477277"/>
            <a:chExt cx="3936932" cy="221661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477277"/>
              <a:ext cx="3913447" cy="2201314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202996" y="3324555"/>
              <a:ext cx="3913448" cy="369332"/>
            </a:xfrm>
            <a:prstGeom prst="rect">
              <a:avLst/>
            </a:prstGeom>
            <a:solidFill>
              <a:srgbClr val="5BC8C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«Приключения Буратино» </a:t>
              </a:r>
              <a:endPara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" b="97656" l="0" r="100000">
                        <a14:foregroundMark x1="55469" y1="74219" x2="55469" y2="74219"/>
                        <a14:foregroundMark x1="58203" y1="67383" x2="58203" y2="67383"/>
                        <a14:foregroundMark x1="64844" y1="74805" x2="64844" y2="74805"/>
                        <a14:foregroundMark x1="67578" y1="69141" x2="67578" y2="69141"/>
                        <a14:foregroundMark x1="64844" y1="67188" x2="64844" y2="67188"/>
                        <a14:foregroundMark x1="63672" y1="72070" x2="63672" y2="72070"/>
                        <a14:foregroundMark x1="57617" y1="70313" x2="57617" y2="70313"/>
                        <a14:foregroundMark x1="56250" y1="69141" x2="56250" y2="69141"/>
                        <a14:foregroundMark x1="57422" y1="71094" x2="57422" y2="71094"/>
                        <a14:foregroundMark x1="57422" y1="72266" x2="57422" y2="72266"/>
                        <a14:foregroundMark x1="68945" y1="67383" x2="68945" y2="67383"/>
                        <a14:foregroundMark x1="64258" y1="73633" x2="64258" y2="73633"/>
                        <a14:foregroundMark x1="59180" y1="66016" x2="59180" y2="66016"/>
                        <a14:foregroundMark x1="26953" y1="79492" x2="26953" y2="79492"/>
                        <a14:backgroundMark x1="65039" y1="70117" x2="65039" y2="70117"/>
                        <a14:backgroundMark x1="67383" y1="67969" x2="67383" y2="67969"/>
                        <a14:backgroundMark x1="57031" y1="66016" x2="57031" y2="66016"/>
                        <a14:backgroundMark x1="57422" y1="70508" x2="57422" y2="70508"/>
                        <a14:backgroundMark x1="47070" y1="38477" x2="47070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12"/>
          <a:stretch/>
        </p:blipFill>
        <p:spPr>
          <a:xfrm>
            <a:off x="5817057" y="3830166"/>
            <a:ext cx="344466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827584" y="167456"/>
            <a:ext cx="7632848" cy="1008112"/>
          </a:xfrm>
          <a:prstGeom prst="foldedCorner">
            <a:avLst>
              <a:gd name="adj" fmla="val 18931"/>
            </a:avLst>
          </a:prstGeom>
          <a:solidFill>
            <a:srgbClr val="F6EC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Какие школы созданы при Самарском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академическом театре оперы и балета?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30" b="78646" l="30161" r="54539">
                        <a14:foregroundMark x1="36384" y1="73438" x2="36384" y2="73438"/>
                        <a14:foregroundMark x1="38946" y1="69401" x2="38946" y2="69401"/>
                        <a14:foregroundMark x1="40922" y1="73047" x2="40922" y2="73047"/>
                        <a14:foregroundMark x1="38946" y1="74609" x2="38946" y2="74609"/>
                        <a14:foregroundMark x1="37189" y1="68229" x2="37189" y2="68229"/>
                        <a14:foregroundMark x1="43119" y1="71875" x2="43119" y2="71875"/>
                        <a14:foregroundMark x1="52123" y1="62370" x2="52123" y2="62370"/>
                      </a14:backgroundRemoval>
                    </a14:imgEffect>
                  </a14:imgLayer>
                </a14:imgProps>
              </a:ext>
            </a:extLst>
          </a:blip>
          <a:srcRect l="29885" t="24609" r="45210" b="21252"/>
          <a:stretch/>
        </p:blipFill>
        <p:spPr>
          <a:xfrm>
            <a:off x="0" y="3678591"/>
            <a:ext cx="2628799" cy="321297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46312" y="1559884"/>
            <a:ext cx="3333600" cy="2500199"/>
            <a:chOff x="446312" y="1559884"/>
            <a:chExt cx="3333600" cy="250019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13" y="1559884"/>
              <a:ext cx="3333599" cy="25001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46312" y="1569257"/>
              <a:ext cx="3333599" cy="646331"/>
            </a:xfrm>
            <a:prstGeom prst="rect">
              <a:avLst/>
            </a:prstGeom>
            <a:solidFill>
              <a:srgbClr val="5BC8C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rial Black" panose="020B0A04020102020204" pitchFamily="34" charset="0"/>
                </a:rPr>
                <a:t>Общеобразовательная школа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131840" y="4352393"/>
            <a:ext cx="3452459" cy="2319575"/>
            <a:chOff x="3131840" y="4352393"/>
            <a:chExt cx="3452459" cy="23195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4374644"/>
              <a:ext cx="3452459" cy="229732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131840" y="4352393"/>
              <a:ext cx="3452459" cy="369332"/>
            </a:xfrm>
            <a:prstGeom prst="rect">
              <a:avLst/>
            </a:prstGeom>
            <a:solidFill>
              <a:srgbClr val="5BC8C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rial Black" panose="020B0A04020102020204" pitchFamily="34" charset="0"/>
                </a:rPr>
                <a:t>Школа искусств  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432469" y="1569257"/>
            <a:ext cx="3366309" cy="2445347"/>
            <a:chOff x="5432469" y="1569257"/>
            <a:chExt cx="3366309" cy="244534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1772816"/>
              <a:ext cx="3362682" cy="22417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32469" y="1569257"/>
              <a:ext cx="3362683" cy="646331"/>
            </a:xfrm>
            <a:prstGeom prst="rect">
              <a:avLst/>
            </a:prstGeom>
            <a:solidFill>
              <a:srgbClr val="5BC8C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 Black" panose="020B0A04020102020204" pitchFamily="34" charset="0"/>
                </a:rPr>
                <a:t>Х</a:t>
              </a:r>
              <a:r>
                <a:rPr lang="ru-RU" dirty="0" smtClean="0">
                  <a:latin typeface="Arial Black" panose="020B0A04020102020204" pitchFamily="34" charset="0"/>
                </a:rPr>
                <a:t>ореографическая и хоровая школы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7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1978776" y="3748835"/>
            <a:ext cx="3065569" cy="2960875"/>
            <a:chOff x="3353306" y="3897125"/>
            <a:chExt cx="3065569" cy="2960875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306" y="3897125"/>
              <a:ext cx="3065569" cy="2960875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>
              <a:off x="3353306" y="6181078"/>
              <a:ext cx="3065569" cy="646331"/>
            </a:xfrm>
            <a:prstGeom prst="rect">
              <a:avLst/>
            </a:prstGeom>
            <a:solidFill>
              <a:srgbClr val="5BC8C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«В гостях у </a:t>
              </a:r>
            </a:p>
            <a:p>
              <a:pPr algn="ctr"/>
              <a:r>
                <a:rPr lang="ru-RU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Щелкунчика» </a:t>
              </a:r>
              <a:endPara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52" y="1319744"/>
            <a:ext cx="2483905" cy="2890711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4034308" y="1362080"/>
            <a:ext cx="2448272" cy="2119647"/>
            <a:chOff x="179511" y="1700808"/>
            <a:chExt cx="3168411" cy="237630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1" y="1700808"/>
              <a:ext cx="3168411" cy="237630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32120" y="1700808"/>
              <a:ext cx="2272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Площадь Куйбышева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288884" y="188640"/>
            <a:ext cx="6646021" cy="1061846"/>
            <a:chOff x="2279605" y="278922"/>
            <a:chExt cx="6646021" cy="1061846"/>
          </a:xfrm>
        </p:grpSpPr>
        <p:sp>
          <p:nvSpPr>
            <p:cNvPr id="15" name="Загнутый угол 14"/>
            <p:cNvSpPr/>
            <p:nvPr/>
          </p:nvSpPr>
          <p:spPr>
            <a:xfrm>
              <a:off x="2279605" y="278922"/>
              <a:ext cx="6646021" cy="1061846"/>
            </a:xfrm>
            <a:prstGeom prst="foldedCorner">
              <a:avLst/>
            </a:prstGeom>
            <a:solidFill>
              <a:srgbClr val="F6EC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484551" y="348180"/>
              <a:ext cx="62361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Правильные</a:t>
              </a:r>
              <a:r>
                <a:rPr lang="ru-RU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ru-RU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ответы</a:t>
              </a:r>
              <a:endPara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l="36482"/>
          <a:stretch/>
        </p:blipFill>
        <p:spPr>
          <a:xfrm>
            <a:off x="-36512" y="2636912"/>
            <a:ext cx="2623797" cy="436510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616893" y="1311231"/>
            <a:ext cx="2163278" cy="2177731"/>
            <a:chOff x="4064906" y="1493553"/>
            <a:chExt cx="2163278" cy="217773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64906" y="1493553"/>
              <a:ext cx="2163278" cy="2177731"/>
            </a:xfrm>
            <a:prstGeom prst="rect">
              <a:avLst/>
            </a:prstGeom>
          </p:spPr>
        </p:pic>
        <p:sp>
          <p:nvSpPr>
            <p:cNvPr id="7" name="Овал 6"/>
            <p:cNvSpPr/>
            <p:nvPr/>
          </p:nvSpPr>
          <p:spPr>
            <a:xfrm>
              <a:off x="4064906" y="2780928"/>
              <a:ext cx="939142" cy="883121"/>
            </a:xfrm>
            <a:prstGeom prst="ellipse">
              <a:avLst/>
            </a:prstGeom>
            <a:solidFill>
              <a:srgbClr val="DF6E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1</a:t>
              </a:r>
              <a:endPara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4039825" y="2658573"/>
            <a:ext cx="895451" cy="802489"/>
          </a:xfrm>
          <a:prstGeom prst="ellipse">
            <a:avLst/>
          </a:prstGeom>
          <a:solidFill>
            <a:srgbClr val="DF6E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6" name="Овал 25"/>
          <p:cNvSpPr/>
          <p:nvPr/>
        </p:nvSpPr>
        <p:spPr>
          <a:xfrm>
            <a:off x="6705381" y="3285758"/>
            <a:ext cx="948791" cy="926154"/>
          </a:xfrm>
          <a:prstGeom prst="ellipse">
            <a:avLst/>
          </a:prstGeom>
          <a:solidFill>
            <a:srgbClr val="DF6E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7" name="Овал 26"/>
          <p:cNvSpPr/>
          <p:nvPr/>
        </p:nvSpPr>
        <p:spPr>
          <a:xfrm>
            <a:off x="1952517" y="3957095"/>
            <a:ext cx="918586" cy="833166"/>
          </a:xfrm>
          <a:prstGeom prst="ellipse">
            <a:avLst/>
          </a:prstGeom>
          <a:solidFill>
            <a:srgbClr val="DF6E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5595761" y="4478611"/>
            <a:ext cx="3378902" cy="2259519"/>
            <a:chOff x="4593670" y="4405657"/>
            <a:chExt cx="3378902" cy="2272114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670" y="4435983"/>
              <a:ext cx="3362682" cy="224178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609890" y="4405657"/>
              <a:ext cx="3362682" cy="646331"/>
            </a:xfrm>
            <a:prstGeom prst="rect">
              <a:avLst/>
            </a:prstGeom>
            <a:solidFill>
              <a:srgbClr val="5BC8C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 Black" panose="020B0A04020102020204" pitchFamily="34" charset="0"/>
                </a:rPr>
                <a:t>Х</a:t>
              </a:r>
              <a:r>
                <a:rPr lang="ru-RU" dirty="0" smtClean="0">
                  <a:latin typeface="Arial Black" panose="020B0A04020102020204" pitchFamily="34" charset="0"/>
                </a:rPr>
                <a:t>ореографическая и хоровая школы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9" name="Овал 28"/>
          <p:cNvSpPr/>
          <p:nvPr/>
        </p:nvSpPr>
        <p:spPr>
          <a:xfrm>
            <a:off x="8007976" y="5876616"/>
            <a:ext cx="921842" cy="861514"/>
          </a:xfrm>
          <a:prstGeom prst="ellipse">
            <a:avLst/>
          </a:prstGeom>
          <a:solidFill>
            <a:srgbClr val="DF6E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851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18805"/>
            <a:ext cx="9199563" cy="6911976"/>
            <a:chOff x="-55563" y="-36811"/>
            <a:chExt cx="9199563" cy="6911976"/>
          </a:xfrm>
        </p:grpSpPr>
        <p:pic>
          <p:nvPicPr>
            <p:cNvPr id="5122" name="Picture 2" descr="C:\Users\admin\Downloads\1b7f49ee4ca47a0d6dc895fbec8ac82c1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5563" y="-36811"/>
              <a:ext cx="9199563" cy="6911976"/>
            </a:xfrm>
            <a:prstGeom prst="rect">
              <a:avLst/>
            </a:prstGeom>
            <a:noFill/>
          </p:spPr>
        </p:pic>
        <p:pic>
          <p:nvPicPr>
            <p:cNvPr id="5125" name="Picture 5" descr="C:\Users\admin\Downloads\YvbDsm8J2L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7668" y="2780928"/>
              <a:ext cx="5753100" cy="388843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504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2"/>
          <a:stretch/>
        </p:blipFill>
        <p:spPr>
          <a:xfrm>
            <a:off x="4742379" y="3761258"/>
            <a:ext cx="4118314" cy="2789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b="17971"/>
          <a:stretch/>
        </p:blipFill>
        <p:spPr>
          <a:xfrm>
            <a:off x="462188" y="3761258"/>
            <a:ext cx="3968158" cy="27769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8399" y="1056020"/>
            <a:ext cx="50401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Факт №1</a:t>
            </a:r>
          </a:p>
          <a:p>
            <a:pPr algn="ctr"/>
            <a:r>
              <a:rPr lang="ru-RU" sz="4000" b="1" dirty="0" smtClean="0">
                <a:ln w="66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«Соборная площадь»</a:t>
            </a:r>
            <a:endParaRPr lang="ru-RU" sz="4000" b="1" dirty="0">
              <a:ln w="6600">
                <a:solidFill>
                  <a:srgbClr val="AA312C"/>
                </a:solidFill>
                <a:prstDash val="solid"/>
              </a:ln>
              <a:solidFill>
                <a:srgbClr val="A08C47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7648" y="2321098"/>
            <a:ext cx="8860693" cy="1440160"/>
          </a:xfrm>
          <a:prstGeom prst="horizontalScroll">
            <a:avLst/>
          </a:prstGeom>
          <a:solidFill>
            <a:srgbClr val="F6ECA3"/>
          </a:solidFill>
          <a:ln>
            <a:solidFill>
              <a:srgbClr val="A08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месте Самарского академического театра оперы и балета раньше  располагался храм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Спасителя.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революции это место называлось Соборной площадью.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1"/>
          <a:stretch/>
        </p:blipFill>
        <p:spPr>
          <a:xfrm>
            <a:off x="660694" y="3501008"/>
            <a:ext cx="7898327" cy="31838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8520" y="1124744"/>
            <a:ext cx="63554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Факт №2</a:t>
            </a:r>
          </a:p>
          <a:p>
            <a:pPr algn="ctr"/>
            <a:r>
              <a:rPr lang="ru-RU" sz="4000" b="1" dirty="0" smtClean="0">
                <a:ln w="66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«Самая большая площадь»</a:t>
            </a:r>
            <a:endParaRPr lang="ru-RU" sz="4000" b="1" dirty="0">
              <a:ln w="6600">
                <a:solidFill>
                  <a:srgbClr val="AA312C"/>
                </a:solidFill>
                <a:prstDash val="solid"/>
              </a:ln>
              <a:solidFill>
                <a:srgbClr val="A08C47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9510" y="2160151"/>
            <a:ext cx="8860693" cy="1800200"/>
          </a:xfrm>
          <a:prstGeom prst="horizontalScroll">
            <a:avLst/>
          </a:prstGeom>
          <a:solidFill>
            <a:srgbClr val="F6ECA3"/>
          </a:solidFill>
          <a:ln>
            <a:solidFill>
              <a:srgbClr val="A08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Самарский театр оперы и балета, расположенный на самой большой площади в Европе (площадь Куйбышева), выполнен в стиле неоклассицизма. Его называют одной из самых ярких достопримечательностей города.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9144000" cy="3000396"/>
          </a:xfrm>
        </p:spPr>
        <p:txBody>
          <a:bodyPr>
            <a:no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400" dirty="0"/>
          </a:p>
        </p:txBody>
      </p:sp>
      <p:pic>
        <p:nvPicPr>
          <p:cNvPr id="4098" name="Picture 2" descr="C:\Users\admin\Downloads\515900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6090" b="6737"/>
          <a:stretch/>
        </p:blipFill>
        <p:spPr bwMode="auto">
          <a:xfrm>
            <a:off x="1403648" y="4828629"/>
            <a:ext cx="2736304" cy="19350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92319" y="489359"/>
            <a:ext cx="477566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Факт №</a:t>
            </a:r>
            <a:r>
              <a:rPr lang="ru-RU" sz="4000" b="1" dirty="0" smtClean="0">
                <a:ln w="66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n-US" sz="4000" b="1" dirty="0" smtClean="0">
              <a:ln w="6600">
                <a:solidFill>
                  <a:srgbClr val="AA312C"/>
                </a:solidFill>
                <a:prstDash val="solid"/>
              </a:ln>
              <a:solidFill>
                <a:srgbClr val="A08C47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4000" b="1" dirty="0">
                <a:ln w="66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Памятник Дмитрию </a:t>
            </a:r>
            <a:endParaRPr lang="en-US" sz="4000" b="1" dirty="0" smtClean="0">
              <a:ln w="6600">
                <a:solidFill>
                  <a:srgbClr val="AA312C"/>
                </a:solidFill>
                <a:prstDash val="solid"/>
              </a:ln>
              <a:solidFill>
                <a:srgbClr val="A08C47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4000" b="1" dirty="0" smtClean="0">
                <a:ln w="66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Шостаковичу</a:t>
            </a:r>
            <a:endParaRPr lang="en-US" sz="4000" b="1" dirty="0" smtClean="0">
              <a:ln w="6600">
                <a:solidFill>
                  <a:srgbClr val="AA312C"/>
                </a:solidFill>
                <a:prstDash val="solid"/>
              </a:ln>
              <a:solidFill>
                <a:srgbClr val="A08C47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4000" b="1" dirty="0">
              <a:ln w="6600">
                <a:solidFill>
                  <a:srgbClr val="AA312C"/>
                </a:solidFill>
                <a:prstDash val="solid"/>
              </a:ln>
              <a:solidFill>
                <a:srgbClr val="A08C47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21254" y="1988274"/>
            <a:ext cx="8860693" cy="3223170"/>
          </a:xfrm>
          <a:prstGeom prst="horizontalScroll">
            <a:avLst/>
          </a:prstGeom>
          <a:solidFill>
            <a:srgbClr val="F6ECA3"/>
          </a:solidFill>
          <a:ln>
            <a:solidFill>
              <a:srgbClr val="A08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Дмитрию Шостаковичу, чья работа - Седьмая симфония впервые была исполнена 5 марта 1942 года в Академическом театре оперы и балета, установили в Самаре в сквере на площади Куйбышева, где располагается театр со стороны Красноармейской улицы . Бронзовая скульптура высотой около 3,5 метра и весом около 7 тонн.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2004 году на доме, где жил Шостакович, установили мемориальную табличку, в 2006 году его именем назвали улицу, идущую от театра, где исполнялась Седьмая симфония, до дома Шостаковича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21" y="4882944"/>
            <a:ext cx="2659152" cy="190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86127"/>
            <a:ext cx="3816424" cy="2462209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179512" y="2228818"/>
            <a:ext cx="8860693" cy="2376264"/>
          </a:xfrm>
          <a:prstGeom prst="horizontalScroll">
            <a:avLst/>
          </a:prstGeom>
          <a:solidFill>
            <a:srgbClr val="F6ECA3"/>
          </a:solidFill>
          <a:ln>
            <a:solidFill>
              <a:srgbClr val="A08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Самарский театр оперы и балета и компания ART-Экскурсии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экскурсию «В гостях у Щелкунчика»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6-10 лет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чудесном путешествии по театру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зрители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познакомятся ближе с театром и побывают в разных его уголках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узнают, чем отличаются друг от друга опера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балет и еще много всего интересного. Сопровождает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Театральная Фея, которая будет проводником в этот удивительный мир.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785" y="620688"/>
            <a:ext cx="453681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Факт №4</a:t>
            </a:r>
          </a:p>
          <a:p>
            <a:pPr algn="ctr"/>
            <a:r>
              <a:rPr lang="ru-RU" sz="4000" b="1" dirty="0" smtClean="0">
                <a:ln w="66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«Театрализованная</a:t>
            </a:r>
          </a:p>
          <a:p>
            <a:pPr algn="ctr"/>
            <a:r>
              <a:rPr lang="ru-RU" sz="4000" b="1" dirty="0" smtClean="0">
                <a:ln w="66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экскурсия»</a:t>
            </a:r>
            <a:endParaRPr lang="ru-RU" sz="4000" b="1" dirty="0">
              <a:ln w="6600">
                <a:solidFill>
                  <a:srgbClr val="AA312C"/>
                </a:solidFill>
                <a:prstDash val="solid"/>
              </a:ln>
              <a:solidFill>
                <a:srgbClr val="A08C47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http://qrcoder.ru/code/?https%3A%2F%2Fwww.opera-samara.net%2FEkskursii%2Fexcursion1.html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41168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14975"/>
            <a:ext cx="475296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Факт № 5 </a:t>
            </a:r>
          </a:p>
          <a:p>
            <a:pPr algn="ctr"/>
            <a:r>
              <a:rPr lang="ru-RU" sz="4000" b="1" dirty="0" smtClean="0">
                <a:ln w="66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«Хореографическая </a:t>
            </a:r>
          </a:p>
          <a:p>
            <a:pPr algn="ctr"/>
            <a:r>
              <a:rPr lang="ru-RU" sz="4000" b="1" dirty="0" smtClean="0">
                <a:ln w="66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 </a:t>
            </a:r>
            <a:r>
              <a:rPr lang="ru-RU" sz="4000" b="1" dirty="0">
                <a:ln w="66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хоровая </a:t>
            </a:r>
            <a:r>
              <a:rPr lang="ru-RU" sz="4000" b="1" dirty="0" smtClean="0">
                <a:ln w="6600">
                  <a:solidFill>
                    <a:srgbClr val="AA312C"/>
                  </a:solidFill>
                  <a:prstDash val="solid"/>
                </a:ln>
                <a:solidFill>
                  <a:srgbClr val="A08C4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школы»</a:t>
            </a:r>
            <a:endParaRPr lang="ru-RU" sz="4000" b="1" dirty="0">
              <a:ln w="6600">
                <a:solidFill>
                  <a:srgbClr val="AA312C"/>
                </a:solidFill>
                <a:prstDash val="solid"/>
              </a:ln>
              <a:solidFill>
                <a:srgbClr val="A08C47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0" y="2132856"/>
            <a:ext cx="8860693" cy="2448272"/>
          </a:xfrm>
          <a:prstGeom prst="horizontalScroll">
            <a:avLst/>
          </a:prstGeom>
          <a:solidFill>
            <a:srgbClr val="F6ECA3"/>
          </a:solidFill>
          <a:ln>
            <a:solidFill>
              <a:srgbClr val="A08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театре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хореографическая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хоровая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школы, которые были созданы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лагодаря инициативе художественных руководителей театра прошлых лет. Эти учебные заведения призваны обеспечить качественное сценическое воплощение оперного и балетного репертуара, подготовить профессиональную смену. Ученики школ участвуют в спектаклях «Щелкунчик», «Спящая красавица», «Князь Игорь», «Борис Годунов», «Пиковая дама», «Кармен».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44637"/>
            <a:ext cx="3825552" cy="2550368"/>
          </a:xfrm>
          <a:prstGeom prst="rect">
            <a:avLst/>
          </a:prstGeom>
        </p:spPr>
      </p:pic>
      <p:pic>
        <p:nvPicPr>
          <p:cNvPr id="2050" name="Picture 2" descr="http://qrcoder.ru/code/?https%3A%2F%2Fwww.opera-samara.net%2Fpartnery%2Fart23.html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56898"/>
            <a:ext cx="1850132" cy="18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907704" y="260648"/>
            <a:ext cx="7086465" cy="2891243"/>
          </a:xfrm>
          <a:prstGeom prst="horizontalScroll">
            <a:avLst/>
          </a:prstGeom>
          <a:solidFill>
            <a:srgbClr val="F6ECA3"/>
          </a:solidFill>
          <a:ln>
            <a:solidFill>
              <a:srgbClr val="A08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22225">
                  <a:solidFill>
                    <a:srgbClr val="AA312C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ВИКТОРИНА</a:t>
            </a:r>
          </a:p>
          <a:p>
            <a:pPr algn="ctr"/>
            <a:r>
              <a:rPr lang="ru-RU" sz="7200" b="1" dirty="0">
                <a:ln w="22225">
                  <a:solidFill>
                    <a:srgbClr val="AA312C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</a:t>
            </a:r>
            <a:r>
              <a:rPr lang="ru-RU" sz="7200" b="1" dirty="0" smtClean="0">
                <a:ln w="22225">
                  <a:solidFill>
                    <a:srgbClr val="AA312C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 Знайки</a:t>
            </a:r>
            <a:endParaRPr lang="ru-RU" sz="7200" b="1" dirty="0">
              <a:ln w="22225">
                <a:solidFill>
                  <a:srgbClr val="AA312C"/>
                </a:solidFill>
                <a:prstDash val="solid"/>
              </a:ln>
              <a:solidFill>
                <a:srgbClr val="FFFF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822" y="3501008"/>
            <a:ext cx="5614903" cy="2993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2696" y="2204864"/>
            <a:ext cx="4539678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8" descr="file:///C:/Users/admin/Downloads/348624604_w640_h640_nedatirovanny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2699792" y="476673"/>
            <a:ext cx="6264695" cy="4608512"/>
          </a:xfrm>
          <a:prstGeom prst="wedgeEllipseCallout">
            <a:avLst>
              <a:gd name="adj1" fmla="val -58644"/>
              <a:gd name="adj2" fmla="val 36246"/>
            </a:avLst>
          </a:prstGeom>
          <a:solidFill>
            <a:srgbClr val="F6ECA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мои ребята, а также их родители. Я рад всех вас видеть в моем разделе «Викторина». Вы уже познакомились с интересными фактами о Самарском академическом театре оперы и балета. Если вы внимательно изучили информацию, то успешно пройдете викторину. Готовы? Тогда начнем!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9" name="Picture 11" descr="C:\Users\admin\Downloads\img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44" b="94167" l="36250" r="68594"/>
                    </a14:imgEffect>
                  </a14:imgLayer>
                </a14:imgProps>
              </a:ext>
            </a:extLst>
          </a:blip>
          <a:srcRect l="36719" t="12500" r="31250" b="5555"/>
          <a:stretch>
            <a:fillRect/>
          </a:stretch>
        </p:blipFill>
        <p:spPr bwMode="auto">
          <a:xfrm>
            <a:off x="155575" y="3117996"/>
            <a:ext cx="3430519" cy="3773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5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30" b="78646" l="30161" r="54539">
                        <a14:foregroundMark x1="36384" y1="73438" x2="36384" y2="73438"/>
                        <a14:foregroundMark x1="38946" y1="69401" x2="38946" y2="69401"/>
                        <a14:foregroundMark x1="40922" y1="73047" x2="40922" y2="73047"/>
                        <a14:foregroundMark x1="38946" y1="74609" x2="38946" y2="74609"/>
                        <a14:foregroundMark x1="37189" y1="68229" x2="37189" y2="68229"/>
                        <a14:foregroundMark x1="43119" y1="71875" x2="43119" y2="71875"/>
                        <a14:foregroundMark x1="52123" y1="62370" x2="52123" y2="62370"/>
                      </a14:backgroundRemoval>
                    </a14:imgEffect>
                  </a14:imgLayer>
                </a14:imgProps>
              </a:ext>
            </a:extLst>
          </a:blip>
          <a:srcRect l="29885" t="24609" r="45210" b="21252"/>
          <a:stretch/>
        </p:blipFill>
        <p:spPr>
          <a:xfrm>
            <a:off x="-3867" y="4077250"/>
            <a:ext cx="2302769" cy="2814495"/>
          </a:xfrm>
          <a:prstGeom prst="rect">
            <a:avLst/>
          </a:prstGeom>
        </p:spPr>
      </p:pic>
      <p:sp>
        <p:nvSpPr>
          <p:cNvPr id="6" name="Загнутый угол 5"/>
          <p:cNvSpPr/>
          <p:nvPr/>
        </p:nvSpPr>
        <p:spPr>
          <a:xfrm>
            <a:off x="971600" y="260648"/>
            <a:ext cx="7632848" cy="1224136"/>
          </a:xfrm>
          <a:prstGeom prst="foldedCorner">
            <a:avLst/>
          </a:prstGeom>
          <a:solidFill>
            <a:srgbClr val="F6EC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из данных сооружений было на месте Самарского академического театра оперы и балета?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059832" y="4063783"/>
            <a:ext cx="2736304" cy="2736304"/>
            <a:chOff x="3779912" y="2996952"/>
            <a:chExt cx="2804588" cy="259246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1" t="978" r="25588" b="32992"/>
            <a:stretch/>
          </p:blipFill>
          <p:spPr>
            <a:xfrm>
              <a:off x="3779912" y="2996952"/>
              <a:ext cx="2804588" cy="259246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4225" y="3015177"/>
              <a:ext cx="257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Храм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Христа Спасителя</a:t>
              </a:r>
              <a:endParaRPr lang="ru-RU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11240" r="15125" b="9396"/>
          <a:stretch/>
        </p:blipFill>
        <p:spPr>
          <a:xfrm>
            <a:off x="123244" y="1700808"/>
            <a:ext cx="3152612" cy="22593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292080" y="1700808"/>
            <a:ext cx="3590866" cy="2259372"/>
            <a:chOff x="5292080" y="1700808"/>
            <a:chExt cx="3590866" cy="225937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" r="33795" b="37565"/>
            <a:stretch/>
          </p:blipFill>
          <p:spPr>
            <a:xfrm>
              <a:off x="5292080" y="1702364"/>
              <a:ext cx="3590866" cy="22578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660232" y="170080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Цирк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14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368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Bookman Old Style</vt:lpstr>
      <vt:lpstr>Calibri</vt:lpstr>
      <vt:lpstr>Calibri Light</vt:lpstr>
      <vt:lpstr>Segoe UI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о Самарском театре оперы и балета</dc:title>
  <dc:creator>admin</dc:creator>
  <cp:lastModifiedBy>Admin</cp:lastModifiedBy>
  <cp:revision>44</cp:revision>
  <dcterms:created xsi:type="dcterms:W3CDTF">2022-04-23T17:04:39Z</dcterms:created>
  <dcterms:modified xsi:type="dcterms:W3CDTF">2022-05-13T06:10:52Z</dcterms:modified>
</cp:coreProperties>
</file>