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29" autoAdjust="0"/>
  </p:normalViewPr>
  <p:slideViewPr>
    <p:cSldViewPr>
      <p:cViewPr varScale="1">
        <p:scale>
          <a:sx n="80" d="100"/>
          <a:sy n="80" d="100"/>
        </p:scale>
        <p:origin x="-10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B60407A-C198-4FBE-8FEE-67AC6D6AE5FF}" type="datetimeFigureOut">
              <a:rPr lang="ru-RU" smtClean="0"/>
              <a:pPr/>
              <a:t>10.05.2022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85A1084-8EAD-49BA-9752-E14EEE2FCFE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0407A-C198-4FBE-8FEE-67AC6D6AE5FF}" type="datetimeFigureOut">
              <a:rPr lang="ru-RU" smtClean="0"/>
              <a:pPr/>
              <a:t>10.05.2022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A1084-8EAD-49BA-9752-E14EEE2FCFE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836712"/>
            <a:ext cx="7437512" cy="4968552"/>
          </a:xfrm>
        </p:spPr>
        <p:txBody>
          <a:bodyPr>
            <a:normAutofit/>
          </a:bodyPr>
          <a:lstStyle/>
          <a:p>
            <a:r>
              <a:rPr lang="ru-RU" b="1" dirty="0" smtClean="0">
                <a:latin typeface="Times New Roman" pitchFamily="18" charset="0"/>
                <a:cs typeface="Times New Roman" pitchFamily="18" charset="0"/>
              </a:rPr>
              <a:t>Никто не забыт,</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Ничто не забыто…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5 интересных фактов</a:t>
            </a:r>
            <a:endParaRPr lang="ru-RU" b="1" dirty="0">
              <a:latin typeface="Times New Roman" pitchFamily="18" charset="0"/>
              <a:cs typeface="Times New Roman" pitchFamily="18" charset="0"/>
            </a:endParaRPr>
          </a:p>
        </p:txBody>
      </p:sp>
      <p:pic>
        <p:nvPicPr>
          <p:cNvPr id="3" name="Объект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1124744"/>
            <a:ext cx="2553166" cy="50576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869560" cy="1431032"/>
          </a:xfrm>
        </p:spPr>
        <p:txBody>
          <a:bodyPr>
            <a:normAutofit/>
          </a:bodyPr>
          <a:lstStyle/>
          <a:p>
            <a:r>
              <a:rPr lang="ru-RU" sz="1600" b="1" dirty="0" smtClean="0">
                <a:latin typeface="Times New Roman" pitchFamily="18" charset="0"/>
                <a:cs typeface="Times New Roman" pitchFamily="18" charset="0"/>
              </a:rPr>
              <a:t>Факт № 1</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«Стена памяти»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 каждом городе, селе, в каждой семье есть свои герои, погибшие в Великой Отечественной Войне, в память о которых возведены мемориальные стены .</a:t>
            </a:r>
            <a:endParaRPr lang="ru-RU" sz="1600" b="1" dirty="0">
              <a:latin typeface="Times New Roman" pitchFamily="18" charset="0"/>
              <a:cs typeface="Times New Roman" pitchFamily="18" charset="0"/>
            </a:endParaRPr>
          </a:p>
        </p:txBody>
      </p:sp>
      <p:pic>
        <p:nvPicPr>
          <p:cNvPr id="7" name="Содержимое 6" descr="2509.jpeg"/>
          <p:cNvPicPr>
            <a:picLocks noGrp="1" noChangeAspect="1"/>
          </p:cNvPicPr>
          <p:nvPr>
            <p:ph sz="half" idx="1"/>
          </p:nvPr>
        </p:nvPicPr>
        <p:blipFill>
          <a:blip r:embed="rId2" cstate="print"/>
          <a:stretch>
            <a:fillRect/>
          </a:stretch>
        </p:blipFill>
        <p:spPr>
          <a:xfrm>
            <a:off x="467544" y="4077072"/>
            <a:ext cx="3384376" cy="2088232"/>
          </a:xfrm>
        </p:spPr>
      </p:pic>
      <p:pic>
        <p:nvPicPr>
          <p:cNvPr id="9" name="Содержимое 8" descr="neznaika27.png"/>
          <p:cNvPicPr>
            <a:picLocks noGrp="1" noChangeAspect="1"/>
          </p:cNvPicPr>
          <p:nvPr>
            <p:ph sz="half" idx="2"/>
          </p:nvPr>
        </p:nvPicPr>
        <p:blipFill>
          <a:blip r:embed="rId3" cstate="print"/>
          <a:stretch>
            <a:fillRect/>
          </a:stretch>
        </p:blipFill>
        <p:spPr>
          <a:xfrm>
            <a:off x="6804248" y="2204864"/>
            <a:ext cx="2009787" cy="3373835"/>
          </a:xfrm>
        </p:spPr>
      </p:pic>
      <p:pic>
        <p:nvPicPr>
          <p:cNvPr id="5" name="Содержимое 5" descr="5348024591996426_2535.jpg"/>
          <p:cNvPicPr>
            <a:picLocks noChangeAspect="1"/>
          </p:cNvPicPr>
          <p:nvPr/>
        </p:nvPicPr>
        <p:blipFill>
          <a:blip r:embed="rId4" cstate="print"/>
          <a:stretch>
            <a:fillRect/>
          </a:stretch>
        </p:blipFill>
        <p:spPr>
          <a:xfrm>
            <a:off x="467544" y="1988840"/>
            <a:ext cx="3384376" cy="1995025"/>
          </a:xfrm>
          <a:prstGeom prst="rect">
            <a:avLst/>
          </a:prstGeom>
        </p:spPr>
      </p:pic>
      <p:pic>
        <p:nvPicPr>
          <p:cNvPr id="6" name="Содержимое 4" descr="07.jpg"/>
          <p:cNvPicPr>
            <a:picLocks noChangeAspect="1"/>
          </p:cNvPicPr>
          <p:nvPr/>
        </p:nvPicPr>
        <p:blipFill>
          <a:blip r:embed="rId5" cstate="print"/>
          <a:stretch>
            <a:fillRect/>
          </a:stretch>
        </p:blipFill>
        <p:spPr>
          <a:xfrm>
            <a:off x="3923928" y="1988840"/>
            <a:ext cx="3096344" cy="1944216"/>
          </a:xfrm>
          <a:prstGeom prst="rect">
            <a:avLst/>
          </a:prstGeom>
        </p:spPr>
      </p:pic>
      <p:pic>
        <p:nvPicPr>
          <p:cNvPr id="8" name="Содержимое 4" descr="590.jpeg"/>
          <p:cNvPicPr>
            <a:picLocks noChangeAspect="1"/>
          </p:cNvPicPr>
          <p:nvPr/>
        </p:nvPicPr>
        <p:blipFill>
          <a:blip r:embed="rId6" cstate="print"/>
          <a:stretch>
            <a:fillRect/>
          </a:stretch>
        </p:blipFill>
        <p:spPr>
          <a:xfrm>
            <a:off x="3923928" y="4077072"/>
            <a:ext cx="3096343" cy="208823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404664"/>
            <a:ext cx="7499176" cy="1512168"/>
          </a:xfrm>
        </p:spPr>
        <p:txBody>
          <a:bodyPr>
            <a:normAutofit/>
          </a:bodyPr>
          <a:lstStyle/>
          <a:p>
            <a:r>
              <a:rPr lang="ru-RU" sz="1600" b="1" dirty="0" smtClean="0">
                <a:latin typeface="Times New Roman" pitchFamily="18" charset="0"/>
                <a:cs typeface="Times New Roman" pitchFamily="18" charset="0"/>
              </a:rPr>
              <a:t>Факт №2</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«Память одетая в камень»</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Мемориальные стены памяти имеют множество как видов, так и материалов из которых их изготавливают - это может быть бетон, мрамор, гранит, </a:t>
            </a:r>
            <a:r>
              <a:rPr lang="ru-RU" sz="1600" b="1" u="sng" dirty="0" smtClean="0">
                <a:latin typeface="Times New Roman" pitchFamily="18" charset="0"/>
                <a:cs typeface="Times New Roman" pitchFamily="18" charset="0"/>
              </a:rPr>
              <a:t>лабрадорит,</a:t>
            </a:r>
            <a:r>
              <a:rPr lang="ru-RU" sz="1600" b="1" dirty="0" smtClean="0">
                <a:latin typeface="Times New Roman" pitchFamily="18" charset="0"/>
                <a:cs typeface="Times New Roman" pitchFamily="18" charset="0"/>
              </a:rPr>
              <a:t>  железо, или же камень.</a:t>
            </a:r>
            <a:endParaRPr lang="ru-RU" sz="1600" b="1" dirty="0">
              <a:latin typeface="Times New Roman" pitchFamily="18" charset="0"/>
              <a:cs typeface="Times New Roman" pitchFamily="18" charset="0"/>
            </a:endParaRPr>
          </a:p>
        </p:txBody>
      </p:sp>
      <p:pic>
        <p:nvPicPr>
          <p:cNvPr id="7" name="Содержимое 6" descr="QYTUiwotxZ5kPiajcSAHvQEOsMrY_T83Vyk2iIdlKJ0qFtEyMnRFJSERHjTJJqiA3uSDrO8V.jpg"/>
          <p:cNvPicPr>
            <a:picLocks noGrp="1" noChangeAspect="1"/>
          </p:cNvPicPr>
          <p:nvPr>
            <p:ph sz="half" idx="2"/>
          </p:nvPr>
        </p:nvPicPr>
        <p:blipFill>
          <a:blip r:embed="rId2" cstate="print"/>
          <a:stretch>
            <a:fillRect/>
          </a:stretch>
        </p:blipFill>
        <p:spPr>
          <a:xfrm>
            <a:off x="5508104" y="1844824"/>
            <a:ext cx="2160240" cy="2349261"/>
          </a:xfrm>
        </p:spPr>
      </p:pic>
      <p:pic>
        <p:nvPicPr>
          <p:cNvPr id="8" name="Содержимое 7" descr="IMG_5701.jpg"/>
          <p:cNvPicPr>
            <a:picLocks noGrp="1" noChangeAspect="1"/>
          </p:cNvPicPr>
          <p:nvPr>
            <p:ph sz="half" idx="1"/>
          </p:nvPr>
        </p:nvPicPr>
        <p:blipFill>
          <a:blip r:embed="rId3" cstate="print"/>
          <a:stretch>
            <a:fillRect/>
          </a:stretch>
        </p:blipFill>
        <p:spPr>
          <a:xfrm>
            <a:off x="539552" y="2204864"/>
            <a:ext cx="3456384" cy="1920131"/>
          </a:xfrm>
        </p:spPr>
      </p:pic>
      <p:pic>
        <p:nvPicPr>
          <p:cNvPr id="1026" name="Picture 2" descr="C:\Users\user\Desktop\146.jpg"/>
          <p:cNvPicPr>
            <a:picLocks noChangeAspect="1" noChangeArrowheads="1"/>
          </p:cNvPicPr>
          <p:nvPr/>
        </p:nvPicPr>
        <p:blipFill>
          <a:blip r:embed="rId4" cstate="print"/>
          <a:srcRect/>
          <a:stretch>
            <a:fillRect/>
          </a:stretch>
        </p:blipFill>
        <p:spPr bwMode="auto">
          <a:xfrm>
            <a:off x="4211960" y="4221088"/>
            <a:ext cx="3456384" cy="1967372"/>
          </a:xfrm>
          <a:prstGeom prst="rect">
            <a:avLst/>
          </a:prstGeom>
          <a:noFill/>
        </p:spPr>
      </p:pic>
      <p:pic>
        <p:nvPicPr>
          <p:cNvPr id="1027" name="Picture 3" descr="C:\Users\user\Desktop\57275558.jpg"/>
          <p:cNvPicPr>
            <a:picLocks noChangeAspect="1" noChangeArrowheads="1"/>
          </p:cNvPicPr>
          <p:nvPr/>
        </p:nvPicPr>
        <p:blipFill>
          <a:blip r:embed="rId5" cstate="print"/>
          <a:srcRect/>
          <a:stretch>
            <a:fillRect/>
          </a:stretch>
        </p:blipFill>
        <p:spPr bwMode="auto">
          <a:xfrm>
            <a:off x="539552" y="4216102"/>
            <a:ext cx="3456384" cy="21217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499176" cy="1570186"/>
          </a:xfrm>
        </p:spPr>
        <p:txBody>
          <a:bodyPr>
            <a:normAutofit/>
          </a:bodyPr>
          <a:lstStyle/>
          <a:p>
            <a:r>
              <a:rPr lang="ru-RU" sz="1600" b="1" dirty="0" smtClean="0">
                <a:latin typeface="Times New Roman" pitchFamily="18" charset="0"/>
                <a:cs typeface="Times New Roman" pitchFamily="18" charset="0"/>
              </a:rPr>
              <a:t>Факт №3</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«Букеты цветов – символ вечной жизни и памяти»</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Обряд возложения срезанных цветов возле стен памяти объединяет многие страны, и Россия не исключение. В христианской традиции цветы являются символом надежды на вечную жизнь, символизируют бренность бытия.</a:t>
            </a:r>
            <a:endParaRPr lang="ru-RU" sz="1600" b="1" dirty="0">
              <a:latin typeface="Times New Roman" pitchFamily="18" charset="0"/>
              <a:cs typeface="Times New Roman" pitchFamily="18" charset="0"/>
            </a:endParaRPr>
          </a:p>
        </p:txBody>
      </p:sp>
      <p:pic>
        <p:nvPicPr>
          <p:cNvPr id="10" name="Содержимое 9" descr="maxresdefault.jpg"/>
          <p:cNvPicPr>
            <a:picLocks noGrp="1" noChangeAspect="1"/>
          </p:cNvPicPr>
          <p:nvPr>
            <p:ph sz="half" idx="1"/>
          </p:nvPr>
        </p:nvPicPr>
        <p:blipFill>
          <a:blip r:embed="rId2" cstate="print"/>
          <a:stretch>
            <a:fillRect/>
          </a:stretch>
        </p:blipFill>
        <p:spPr>
          <a:xfrm>
            <a:off x="4499992" y="2060848"/>
            <a:ext cx="3455888" cy="1943937"/>
          </a:xfrm>
        </p:spPr>
      </p:pic>
      <p:pic>
        <p:nvPicPr>
          <p:cNvPr id="2050" name="Picture 2" descr="C:\Users\user\Desktop\IMG_0842-800x600.jpg"/>
          <p:cNvPicPr>
            <a:picLocks noChangeAspect="1" noChangeArrowheads="1"/>
          </p:cNvPicPr>
          <p:nvPr/>
        </p:nvPicPr>
        <p:blipFill>
          <a:blip r:embed="rId3" cstate="print"/>
          <a:srcRect/>
          <a:stretch>
            <a:fillRect/>
          </a:stretch>
        </p:blipFill>
        <p:spPr bwMode="auto">
          <a:xfrm>
            <a:off x="2987824" y="4077072"/>
            <a:ext cx="3240360" cy="2158889"/>
          </a:xfrm>
          <a:prstGeom prst="rect">
            <a:avLst/>
          </a:prstGeom>
          <a:noFill/>
        </p:spPr>
      </p:pic>
      <p:sp>
        <p:nvSpPr>
          <p:cNvPr id="11" name="Содержимое 10"/>
          <p:cNvSpPr>
            <a:spLocks noGrp="1"/>
          </p:cNvSpPr>
          <p:nvPr>
            <p:ph sz="half" idx="2"/>
          </p:nvPr>
        </p:nvSpPr>
        <p:spPr>
          <a:xfrm>
            <a:off x="4283968" y="6609109"/>
            <a:ext cx="4038600" cy="248891"/>
          </a:xfrm>
        </p:spPr>
        <p:txBody>
          <a:bodyPr>
            <a:normAutofit fontScale="40000" lnSpcReduction="20000"/>
          </a:bodyPr>
          <a:lstStyle/>
          <a:p>
            <a:endParaRPr lang="ru-RU" dirty="0"/>
          </a:p>
        </p:txBody>
      </p:sp>
      <p:pic>
        <p:nvPicPr>
          <p:cNvPr id="12" name="Объект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1560" y="2132856"/>
            <a:ext cx="2160240" cy="404956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2432" y="188640"/>
            <a:ext cx="7546032" cy="1512168"/>
          </a:xfrm>
        </p:spPr>
        <p:txBody>
          <a:bodyPr>
            <a:noAutofit/>
          </a:bodyPr>
          <a:lstStyle/>
          <a:p>
            <a:r>
              <a:rPr lang="ru-RU" sz="1400" b="1" dirty="0" smtClean="0">
                <a:latin typeface="Times New Roman" pitchFamily="18" charset="0"/>
                <a:cs typeface="Times New Roman" pitchFamily="18" charset="0"/>
              </a:rPr>
              <a:t>Факт №4</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 Красивая надпись. Стена памяти»</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Способы гравировки надписей на стенах памяти: ручная, механическая (фреза), растровая (нанесенные линии), лазерная, пескоструйный метод (по трафарету)</a:t>
            </a:r>
            <a:endParaRPr lang="ru-RU" sz="1400" b="1" dirty="0">
              <a:latin typeface="Times New Roman" pitchFamily="18" charset="0"/>
              <a:cs typeface="Times New Roman" pitchFamily="18" charset="0"/>
            </a:endParaRPr>
          </a:p>
        </p:txBody>
      </p:sp>
      <p:pic>
        <p:nvPicPr>
          <p:cNvPr id="8" name="Содержимое 7" descr="488.jpg"/>
          <p:cNvPicPr>
            <a:picLocks noGrp="1" noChangeAspect="1"/>
          </p:cNvPicPr>
          <p:nvPr>
            <p:ph sz="half" idx="1"/>
          </p:nvPr>
        </p:nvPicPr>
        <p:blipFill>
          <a:blip r:embed="rId2" cstate="print"/>
          <a:stretch>
            <a:fillRect/>
          </a:stretch>
        </p:blipFill>
        <p:spPr>
          <a:xfrm>
            <a:off x="755576" y="1556792"/>
            <a:ext cx="3744416" cy="2448272"/>
          </a:xfrm>
        </p:spPr>
      </p:pic>
      <p:pic>
        <p:nvPicPr>
          <p:cNvPr id="3075" name="Picture 3" descr="C:\Users\user\Desktop\i.jpg"/>
          <p:cNvPicPr>
            <a:picLocks noChangeAspect="1" noChangeArrowheads="1"/>
          </p:cNvPicPr>
          <p:nvPr/>
        </p:nvPicPr>
        <p:blipFill>
          <a:blip r:embed="rId3" cstate="print"/>
          <a:srcRect/>
          <a:stretch>
            <a:fillRect/>
          </a:stretch>
        </p:blipFill>
        <p:spPr bwMode="auto">
          <a:xfrm>
            <a:off x="755576" y="4149080"/>
            <a:ext cx="3744416" cy="2077963"/>
          </a:xfrm>
          <a:prstGeom prst="rect">
            <a:avLst/>
          </a:prstGeom>
          <a:noFill/>
        </p:spPr>
      </p:pic>
      <p:pic>
        <p:nvPicPr>
          <p:cNvPr id="10" name="Содержимое 9" descr="maxresdefault (1).jpg"/>
          <p:cNvPicPr>
            <a:picLocks noGrp="1" noChangeAspect="1"/>
          </p:cNvPicPr>
          <p:nvPr>
            <p:ph sz="half" idx="2"/>
          </p:nvPr>
        </p:nvPicPr>
        <p:blipFill>
          <a:blip r:embed="rId4" cstate="print"/>
          <a:stretch>
            <a:fillRect/>
          </a:stretch>
        </p:blipFill>
        <p:spPr>
          <a:xfrm>
            <a:off x="4644008" y="1988840"/>
            <a:ext cx="3668216" cy="3600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941568" cy="1800200"/>
          </a:xfrm>
        </p:spPr>
        <p:txBody>
          <a:bodyPr>
            <a:normAutofit/>
          </a:bodyPr>
          <a:lstStyle/>
          <a:p>
            <a:r>
              <a:rPr lang="ru-RU" sz="1600" b="1" dirty="0" smtClean="0">
                <a:latin typeface="Times New Roman" pitchFamily="18" charset="0"/>
                <a:cs typeface="Times New Roman" pitchFamily="18" charset="0"/>
              </a:rPr>
              <a:t>Факт №5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a:t>
            </a:r>
            <a:r>
              <a:rPr lang="ru-RU" sz="1600" b="1" dirty="0" smtClean="0">
                <a:latin typeface="Times New Roman" pitchFamily="18" charset="0"/>
                <a:cs typeface="Times New Roman" pitchFamily="18" charset="0"/>
              </a:rPr>
              <a:t>Никто не забыт,</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Ничто не забыто</a:t>
            </a:r>
            <a:r>
              <a:rPr lang="ru-RU" sz="1600" b="1" dirty="0" smtClean="0">
                <a:latin typeface="Times New Roman" pitchFamily="18" charset="0"/>
                <a:cs typeface="Times New Roman" pitchFamily="18" charset="0"/>
              </a:rPr>
              <a:t>…»</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В нашем детском саду есть своя «стена памяти», на которой родители совместно с детьми разместили фотографии своих прадедушек и прабабушек, тех, кто воевал на линии фронта и тех, кто в тяжелых условия работал в тылу. Все они для нас - Герои. Память о них всегда останется в наших сердцах. </a:t>
            </a:r>
            <a:endParaRPr lang="ru-RU" sz="1600" b="1" dirty="0">
              <a:latin typeface="Times New Roman" pitchFamily="18" charset="0"/>
              <a:cs typeface="Times New Roman" pitchFamily="18" charset="0"/>
            </a:endParaRPr>
          </a:p>
        </p:txBody>
      </p:sp>
      <p:pic>
        <p:nvPicPr>
          <p:cNvPr id="7" name="Содержимое 6" descr="neznaika27.png"/>
          <p:cNvPicPr>
            <a:picLocks noGrp="1" noChangeAspect="1"/>
          </p:cNvPicPr>
          <p:nvPr>
            <p:ph sz="half" idx="2"/>
          </p:nvPr>
        </p:nvPicPr>
        <p:blipFill>
          <a:blip r:embed="rId2" cstate="print"/>
          <a:stretch>
            <a:fillRect/>
          </a:stretch>
        </p:blipFill>
        <p:spPr>
          <a:xfrm>
            <a:off x="6516216" y="2564904"/>
            <a:ext cx="2038438" cy="3313113"/>
          </a:xfrm>
        </p:spPr>
      </p:pic>
      <p:pic>
        <p:nvPicPr>
          <p:cNvPr id="4098" name="Picture 2" descr="C:\Users\user\Downloads\IMG-28ff589d00713b98d4c3462a17049b89-V.jpg"/>
          <p:cNvPicPr>
            <a:picLocks noGrp="1" noChangeAspect="1" noChangeArrowheads="1"/>
          </p:cNvPicPr>
          <p:nvPr>
            <p:ph sz="half" idx="1"/>
          </p:nvPr>
        </p:nvPicPr>
        <p:blipFill>
          <a:blip r:embed="rId3" cstate="print"/>
          <a:srcRect/>
          <a:stretch>
            <a:fillRect/>
          </a:stretch>
        </p:blipFill>
        <p:spPr bwMode="auto">
          <a:xfrm>
            <a:off x="1691680" y="4221088"/>
            <a:ext cx="3251200" cy="2150368"/>
          </a:xfrm>
          <a:prstGeom prst="rect">
            <a:avLst/>
          </a:prstGeom>
          <a:noFill/>
        </p:spPr>
      </p:pic>
      <p:pic>
        <p:nvPicPr>
          <p:cNvPr id="4099" name="Picture 3" descr="C:\Users\user\Downloads\20220510_211042 (1).jpg"/>
          <p:cNvPicPr>
            <a:picLocks noChangeAspect="1" noChangeArrowheads="1"/>
          </p:cNvPicPr>
          <p:nvPr/>
        </p:nvPicPr>
        <p:blipFill>
          <a:blip r:embed="rId4" cstate="print"/>
          <a:srcRect/>
          <a:stretch>
            <a:fillRect/>
          </a:stretch>
        </p:blipFill>
        <p:spPr bwMode="auto">
          <a:xfrm>
            <a:off x="683568" y="2204864"/>
            <a:ext cx="6096127" cy="20162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3568" y="260648"/>
            <a:ext cx="8229600" cy="4032448"/>
          </a:xfrm>
        </p:spPr>
        <p:txBody>
          <a:bodyPr>
            <a:normAutofit/>
          </a:bodyPr>
          <a:lstStyle/>
          <a:p>
            <a:r>
              <a:rPr lang="ru-RU" dirty="0" smtClean="0">
                <a:latin typeface="Times New Roman" pitchFamily="18" charset="0"/>
                <a:cs typeface="Times New Roman" pitchFamily="18" charset="0"/>
              </a:rPr>
              <a:t>Викторина от </a:t>
            </a:r>
            <a:r>
              <a:rPr lang="ru-RU" dirty="0" err="1" smtClean="0">
                <a:latin typeface="Times New Roman" pitchFamily="18" charset="0"/>
                <a:cs typeface="Times New Roman" pitchFamily="18" charset="0"/>
              </a:rPr>
              <a:t>Знайки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1. Из каких  материалов могут быть выполнены стены памяти? (бетон, мрамор, гранит, железо, лабрадорит,  камень).</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Какие способы гравировки надписей используют на стенах  памяти? (ручная, механическая, растровая, лазерная и пескоструйная.).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Что символизирует возложение цветов к стенам памяти? (надежду на вечную жизнь, бренность бытия).</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4.Что сделано в разных городах и селах в память о героях погибших в Великой Отечественной Войне? (мемориальные стены памяти).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 Что размещено на стене памяти в нашем детском саду? (фотографии прадедушек и прабабушек наших воспитанников).</a:t>
            </a:r>
            <a:endParaRPr lang="ru-RU" sz="1800" dirty="0">
              <a:latin typeface="Times New Roman" pitchFamily="18" charset="0"/>
              <a:cs typeface="Times New Roman" pitchFamily="18" charset="0"/>
            </a:endParaRPr>
          </a:p>
        </p:txBody>
      </p:sp>
      <p:pic>
        <p:nvPicPr>
          <p:cNvPr id="7" name="Содержимое 6" descr="scale_1200.jpg"/>
          <p:cNvPicPr>
            <a:picLocks noGrp="1" noChangeAspect="1"/>
          </p:cNvPicPr>
          <p:nvPr>
            <p:ph idx="1"/>
          </p:nvPr>
        </p:nvPicPr>
        <p:blipFill>
          <a:blip r:embed="rId2" cstate="print"/>
          <a:stretch>
            <a:fillRect/>
          </a:stretch>
        </p:blipFill>
        <p:spPr>
          <a:xfrm>
            <a:off x="755576" y="4005064"/>
            <a:ext cx="3240360" cy="23154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22</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Никто не забыт,  Ничто не забыто…  5 интересных фактов</vt:lpstr>
      <vt:lpstr>Факт № 1 «Стена памяти» В каждом городе, селе, в каждой семье есть свои герои, погибшие в Великой Отечественной Войне, в память о которых возведены мемориальные стены .</vt:lpstr>
      <vt:lpstr>Факт №2 «Память одетая в камень» Мемориальные стены памяти имеют множество как видов, так и материалов из которых их изготавливают - это может быть бетон, мрамор, гранит, лабрадорит,  железо, или же камень.</vt:lpstr>
      <vt:lpstr>Факт №3 «Букеты цветов – символ вечной жизни и памяти» Обряд возложения срезанных цветов возле стен памяти объединяет многие страны, и Россия не исключение. В христианской традиции цветы являются символом надежды на вечную жизнь, символизируют бренность бытия.</vt:lpstr>
      <vt:lpstr>Факт №4 « Красивая надпись. Стена памяти» Способы гравировки надписей на стенах памяти: ручная, механическая (фреза), растровая (нанесенные линии), лазерная, пескоструйный метод (по трафарету)</vt:lpstr>
      <vt:lpstr>Факт №5  «Никто не забыт,  Ничто не забыто…» В нашем детском саду есть своя «стена памяти», на которой родители совместно с детьми разместили фотографии своих прадедушек и прабабушек, тех, кто воевал на линии фронта и тех, кто в тяжелых условия работал в тылу. Все они для нас - Герои. Память о них всегда останется в наших сердцах. </vt:lpstr>
      <vt:lpstr>Викторина от Знайки 1. Из каких  материалов могут быть выполнены стены памяти? (бетон, мрамор, гранит, железо, лабрадорит,  камень). 2. Какие способы гравировки надписей используют на стенах  памяти? (ручная, механическая, растровая, лазерная и пескоструйная.). 3. Что символизирует возложение цветов к стенам памяти? (надежду на вечную жизнь, бренность бытия). 4.Что сделано в разных городах и селах в память о героях погибших в Великой Отечественной Войне? (мемориальные стены памяти). 5. Что размещено на стене памяти в нашем детском саду? (фотографии прадедушек и прабабушек наших воспитанников).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26</cp:revision>
  <dcterms:created xsi:type="dcterms:W3CDTF">2022-04-23T16:14:17Z</dcterms:created>
  <dcterms:modified xsi:type="dcterms:W3CDTF">2022-05-10T17:48:36Z</dcterms:modified>
</cp:coreProperties>
</file>