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ink/ink4.xml" ContentType="application/inkml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1.xml" ContentType="application/vnd.openxmlformats-officedocument.presentationml.notesSlide+xml"/>
  <Override PartName="/docProps/app.xml" ContentType="application/vnd.openxmlformats-officedocument.extended-properti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67" r:id="rId5"/>
    <p:sldId id="265" r:id="rId6"/>
    <p:sldId id="263" r:id="rId7"/>
    <p:sldId id="266" r:id="rId8"/>
    <p:sldId id="264" r:id="rId9"/>
    <p:sldId id="280" r:id="rId10"/>
    <p:sldId id="262" r:id="rId11"/>
    <p:sldId id="261" r:id="rId12"/>
    <p:sldId id="260" r:id="rId13"/>
    <p:sldId id="258" r:id="rId14"/>
    <p:sldId id="257" r:id="rId15"/>
    <p:sldId id="269" r:id="rId16"/>
    <p:sldId id="270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" Type="http://schemas.openxmlformats.org/officeDocument/2006/relationships/slide" Target="slides/slide1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brush xml:id="br0">
      <inkml:brushProperty name="width" value="0.300000" units="cm"/>
      <inkml:brushProperty name="height" value="0.600000" units="cm"/>
      <inkml:brushProperty name="color" value="#0069AF"/>
      <inkml:brushProperty name="tip" value="rectangle"/>
      <inkml:brushProperty name="rasterOp" value="maskPen"/>
      <inkml:brushProperty name="ignorePressure" value="1"/>
    </inkml:brush>
    <inkml:context xml:id="ctx0">
      <inkml:inkSource xml:id="inkSrc0">
        <inkml:traceFormat>
          <inkml:channel name="X" type="integer" min="-2147480000" max="2147480000" units="cm"/>
          <inkml:channel name="Y" type="integer" min="-2147480000" max="2147480000" units="cm"/>
        </inkml:traceFormat>
        <inkml:channelProperties>
          <inkml:channelProperty channel="X" name="resolution" value="1000.000000" units="1/cm"/>
          <inkml:channelProperty channel="Y" name="resolution" value="1000.000000" units="1/cm"/>
        </inkml:channelProperties>
      </inkml:inkSource>
      <inkml:timestamp xml:id="ts0" timeString="2023-05-12T10:02:48.808"/>
    </inkml:context>
  </inkml:definitions>
  <inkml:trace contextRef="#ctx0" brushRef="#br0">1 2, '79 '-1, "132 "4, 779 68, -934 -65, -178 -2, -85 -6, 182 2</inkml:trace>
</inkml:ink>
</file>

<file path=ppt/ink/ink2.xml><?xml version="1.0" encoding="utf-8"?>
<inkml:ink xmlns:inkml="http://www.w3.org/2003/InkML">
  <inkml:definitions>
    <inkml:brush xml:id="br0">
      <inkml:brushProperty name="width" value="0.300000" units="cm"/>
      <inkml:brushProperty name="height" value="0.600000" units="cm"/>
      <inkml:brushProperty name="color" value="#0069AF"/>
      <inkml:brushProperty name="tip" value="rectangle"/>
      <inkml:brushProperty name="rasterOp" value="maskPen"/>
      <inkml:brushProperty name="ignorePressure" value="1"/>
    </inkml:brush>
    <inkml:context xml:id="ctx0">
      <inkml:inkSource xml:id="inkSrc0">
        <inkml:traceFormat>
          <inkml:channel name="X" type="integer" min="-2147480000" max="2147480000" units="cm"/>
          <inkml:channel name="Y" type="integer" min="-2147480000" max="2147480000" units="cm"/>
        </inkml:traceFormat>
        <inkml:channelProperties>
          <inkml:channelProperty channel="X" name="resolution" value="1000.000000" units="1/cm"/>
          <inkml:channelProperty channel="Y" name="resolution" value="1000.000000" units="1/cm"/>
        </inkml:channelProperties>
      </inkml:inkSource>
      <inkml:timestamp xml:id="ts0" timeString="2023-05-12T10:03:44.582"/>
    </inkml:context>
  </inkml:definitions>
  <inkml:trace contextRef="#ctx0" brushRef="#br0">2861 574, '15 '-5, "-13 "5, 20 -12, -22 12, 0 -1, 0 1, 0 0, 0 -1, 0 1, -1 0, 1 0, 0 -1, 0 1, 0 0, 0 0, -1 -1, 1 1, 0 0, 0 0, -1 -1, 1 1, 0 0, 0 0, -1 0, 1 0, 0 0, 0 -1, -1 1, 1 0, 0 0, -1 0, 1 0, 0 0, -1 0, 1 0, 0 0, 0 0, -1 0, 1 0, 0 0, -1 0, -50 -2, 46 2, -143 3, 29 0, -161 -17, -61 -9, 28 3, 244 12, -193 -13, 207 19, -109 -17, -53 -28, 177 38, 14 3, -184 -51, 209 57, -1 0, 1 -1, 0 1, -1 -1, 1 1, 0 -1, 0 0, 0 1, 0 -1, 0 0, -1 0, 1 0, 0 0, 0 -1, 1 2, 0 -1, 0 1, 0 0, -1 -1, 2 1, -1 0, 0 -1, 0 1, 0 0, 0 -1, 0 1, 0 0, 0 -1, 0 1, 0 0, 1 -1, -1 1, 0 0, 0 -1, 0 1, 1 0, -1 0, 0 -1, 0 1, 1 0, -1 0, 0 0, 1 -1, -1 1, 0 0, 0 0, 1 0, 40 -13, 21 4, 1 3, 87 3, -120 3</inkml:trace>
</inkml:ink>
</file>

<file path=ppt/ink/ink3.xml><?xml version="1.0" encoding="utf-8"?>
<inkml:ink xmlns:inkml="http://www.w3.org/2003/InkML">
  <inkml:definitions>
    <inkml:brush xml:id="br0">
      <inkml:brushProperty name="width" value="0.300000" units="cm"/>
      <inkml:brushProperty name="height" value="0.600000" units="cm"/>
      <inkml:brushProperty name="color" value="#0069AF"/>
      <inkml:brushProperty name="tip" value="rectangle"/>
      <inkml:brushProperty name="rasterOp" value="maskPen"/>
      <inkml:brushProperty name="ignorePressure" value="1"/>
    </inkml:brush>
    <inkml:context xml:id="ctx0">
      <inkml:inkSource xml:id="inkSrc0">
        <inkml:traceFormat>
          <inkml:channel name="X" type="integer" min="-2147480000" max="2147480000" units="cm"/>
          <inkml:channel name="Y" type="integer" min="-2147480000" max="2147480000" units="cm"/>
        </inkml:traceFormat>
        <inkml:channelProperties>
          <inkml:channelProperty channel="X" name="resolution" value="1000.000000" units="1/cm"/>
          <inkml:channelProperty channel="Y" name="resolution" value="1000.000000" units="1/cm"/>
        </inkml:channelProperties>
      </inkml:inkSource>
      <inkml:timestamp xml:id="ts0" timeString="2023-05-12T10:03:44.584"/>
    </inkml:context>
  </inkml:definitions>
  <inkml:trace contextRef="#ctx0" brushRef="#br0">2792 596, '40 '-13</inkml:trace>
</inkml:ink>
</file>

<file path=ppt/ink/ink4.xml><?xml version="1.0" encoding="utf-8"?>
<inkml:ink xmlns:inkml="http://www.w3.org/2003/InkML">
  <inkml:definitions>
    <inkml:brush xml:id="br0">
      <inkml:brushProperty name="width" value="0.300000" units="cm"/>
      <inkml:brushProperty name="height" value="0.600000" units="cm"/>
      <inkml:brushProperty name="color" value="#0069AF"/>
      <inkml:brushProperty name="tip" value="rectangle"/>
      <inkml:brushProperty name="rasterOp" value="maskPen"/>
      <inkml:brushProperty name="ignorePressure" value="1"/>
    </inkml:brush>
    <inkml:context xml:id="ctx0">
      <inkml:inkSource xml:id="inkSrc0">
        <inkml:traceFormat>
          <inkml:channel name="X" type="integer" min="-2147480000" max="2147480000" units="cm"/>
          <inkml:channel name="Y" type="integer" min="-2147480000" max="2147480000" units="cm"/>
        </inkml:traceFormat>
        <inkml:channelProperties>
          <inkml:channelProperty channel="X" name="resolution" value="1000.000000" units="1/cm"/>
          <inkml:channelProperty channel="Y" name="resolution" value="1000.000000" units="1/cm"/>
        </inkml:channelProperties>
      </inkml:inkSource>
      <inkml:timestamp xml:id="ts0" timeString="2023-05-12T10:03:44.586"/>
    </inkml:context>
  </inkml:definitions>
  <inkml:trace contextRef="#ctx0" brushRef="#br0">2591 634, '26 '-1, "0 "-1, -1 -1, -2 -2</inkml:trace>
</inkml:ink>
</file>

<file path=ppt/ink/ink5.xml><?xml version="1.0" encoding="utf-8"?>
<inkml:ink xmlns:inkml="http://www.w3.org/2003/InkML">
  <inkml:definitions>
    <inkml:brush xml:id="br0">
      <inkml:brushProperty name="width" value="0.300000" units="cm"/>
      <inkml:brushProperty name="height" value="0.600000" units="cm"/>
      <inkml:brushProperty name="color" value="#0069AF"/>
      <inkml:brushProperty name="tip" value="rectangle"/>
      <inkml:brushProperty name="rasterOp" value="maskPen"/>
      <inkml:brushProperty name="ignorePressure" value="1"/>
    </inkml:brush>
    <inkml:context xml:id="ctx0">
      <inkml:inkSource xml:id="inkSrc0">
        <inkml:traceFormat>
          <inkml:channel name="X" type="integer" min="-2147480000" max="2147480000" units="cm"/>
          <inkml:channel name="Y" type="integer" min="-2147480000" max="2147480000" units="cm"/>
        </inkml:traceFormat>
        <inkml:channelProperties>
          <inkml:channelProperty channel="X" name="resolution" value="1000.000000" units="1/cm"/>
          <inkml:channelProperty channel="Y" name="resolution" value="1000.000000" units="1/cm"/>
        </inkml:channelProperties>
      </inkml:inkSource>
      <inkml:timestamp xml:id="ts0" timeString="2023-05-12T10:03:44.588"/>
    </inkml:context>
  </inkml:definitions>
  <inkml:trace contextRef="#ctx0" brushRef="#br0">2623 634, '-15 '-2, "-88 "-19, 57 10, -1 3, 1 1, -62 0, -466 9, 533 -4, 0 -3, 0 -1, 1 -2, 0 -1, -40 -16, 47 15, 15 5, 0 1, 0 0, -1 2, 0 0, 0 1, -29 2, 14 3, 1 1, -56 17, 64 -15, 10 -4, 0 2, 0 -1, 0 2, 1 0, 0 0, 0 2, 0 -1, -19 16, 12 -7, -1 0, -1 -2, 0 0, -46 18, -105 27, 149 -53, 0 -1, 0 -1, -1 -1, 0 -1, 0 -1, -44 -5, -151 -35, 153 24, 65 15, 1 0, 0 -1, 0 1, -1 -1, 1 0, 0 1, 0 -1, 0 0, 0 0, 0 -1, 0 1, 0 0, 0 -1, -1 -1, 3 3, -1 -1, 1 1, 0 0, 0 -1, 0 1, 0 0, 0 -1, 0 1, 0 -1, 0 1, 0 0, 0 -1, 0 1, 0 0, 0 -1, 0 1, 0 0, 0 -1, 0 1, 0 0, 0 -1, 1 1, -1 0, 0 -1, 0 1, 0 0, 0 -1, 1 1, -1 0, 0 -1, 20 -9, -2 4, 1 1, 0 1, 0 1, 25 -1, 82 3, -64 2, 1155 1, -1240 -1, 1 2, 1 0, -34 10, -21 4, -19 -5, -1 -5, -175 -8, 266 0, 1 1, -1 -1, 1 1, 0 -1, 0 0, -1 -1, 1 1, -5 -3, 9 3, -1 1, 1 0, 0 0, -1 -1, 1 1, 0 0, -1 0, 1 -1, 0 1, -1 0, 1 -1, 0 1, 0 -1, -1 1, 1 0, 0 -1, 0 1, 0 -1, 0 1, -1 -1, 1 1, 0 0, 0 -1, 0 1, 0 -1, 0 1, 0 -1, 0 1, 0 -1, 1 -1, 0 1, 0 0, 0 0, 0 -1, 0 1, 0 0, 0 0, 0 0, 0 0, 0 0, 1 1, -1 -1, 0 0, 2 0, 12 -6, -1 0, 1 1, 1 1, -1 1, 1 0, 0 1, 16 -2, 116 0, -112 5, 1376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204C-041A-40C9-A208-5EF06659C96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5BA7-03F0-4AB8-9415-2FBAE2CE0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4DEAA3-DAE1-4692-BCBD-44DA42B87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0D5F37B-58F2-4412-96C9-C98F942D6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CF9668-01A1-4A57-9027-F807006E3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6B4737C-2D7C-4387-8EF5-1CA0BB5C1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1528B8-7780-4FAD-B0C5-2B9759BDB2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B656F1-D5FA-4783-BE2C-8E8E7778B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378E39-8F49-42EC-B1D3-AAD8A72AF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801B3C7-9640-4F96-AFBA-F88B63EB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30CCE35-CA48-4F59-8B9F-9939F456F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135C88A-0618-47C0-94AC-44200C995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309A6D0-0674-44B3-A734-B2D411ED6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AA6231C-39F5-4690-8619-677697126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10D99DD-289F-4A0E-9EC1-2158EC886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3D1ED4-2DFF-42B2-8B20-737E171EF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222FCA6-F330-40B5-9895-DAD279543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9B1A48-6513-4D3F-8C40-991F17793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0C5374C-918A-485A-A76B-A6DFD825C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37990A-C8B1-4DC0-9296-AD136F970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D4FAE54-5277-48F5-B76E-1BCE5A11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2BCB33-4E88-4447-BAAA-42339BB3A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0C65BA7-03F0-4AB8-9415-2FBAE2CE0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31A627-B2DE-41C0-8264-674D1E341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442DDA4-B1AA-417B-8384-F5E88ED24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2BCB33-4E88-4447-BAAA-42339BB3A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3E39EC-296B-40FF-9842-5AB71ED4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AF32-CA3C-4AEF-92C4-8637476717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797F-5A1D-458E-9B4C-7E5D8C97F1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2.mp3"/><Relationship Id="rId5" Type="http://schemas.microsoft.com/office/2007/relationships/media" Target="../media/media2.mp3"/><Relationship Id="rId6" Type="http://schemas.openxmlformats.org/officeDocument/2006/relationships/image" Target="../media/image2.png"/><Relationship Id="rId7" Type="http://schemas.openxmlformats.org/officeDocument/2006/relationships/audio" Target="../media/media5.mp3"/><Relationship Id="rId8" Type="http://schemas.microsoft.com/office/2007/relationships/media" Target="../media/media5.mp3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audio" Target="../media/media5.mp3"/><Relationship Id="rId6" Type="http://schemas.microsoft.com/office/2007/relationships/media" Target="../media/media5.mp3"/><Relationship Id="rId7" Type="http://schemas.openxmlformats.org/officeDocument/2006/relationships/image" Target="../media/image2.png"/><Relationship Id="rId8" Type="http://schemas.openxmlformats.org/officeDocument/2006/relationships/audio" Target="../media/media2.mp3"/><Relationship Id="rId9" Type="http://schemas.microsoft.com/office/2007/relationships/media" Target="../media/media2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microsoft.com/office/2007/relationships/media" Target="../media/media5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microsoft.com/office/2007/relationships/media" Target="../media/media5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2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2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microsoft.com/office/2007/relationships/media" Target="../media/media5.mp3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2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2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microsoft.com/office/2007/relationships/media" Target="../media/media2.mp3"/><Relationship Id="rId11" Type="http://schemas.openxmlformats.org/officeDocument/2006/relationships/image" Target="../media/image2.png"/><Relationship Id="rId12" Type="http://schemas.openxmlformats.org/officeDocument/2006/relationships/audio" Target="../media/media4.mp3"/><Relationship Id="rId13" Type="http://schemas.microsoft.com/office/2007/relationships/media" Target="../media/media4.mp3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3.xml"/><Relationship Id="rId2" Type="http://schemas.openxmlformats.org/officeDocument/2006/relationships/image" Target="../media/image4.png"/><Relationship Id="rId3" Type="http://schemas.openxmlformats.org/officeDocument/2006/relationships/customXml" Target="../ink/ink1.xml"/><Relationship Id="rId4" Type="http://schemas.openxmlformats.org/officeDocument/2006/relationships/customXml" Target="../ink/ink2.xml"/><Relationship Id="rId5" Type="http://schemas.openxmlformats.org/officeDocument/2006/relationships/customXml" Target="../ink/ink3.xml"/><Relationship Id="rId6" Type="http://schemas.openxmlformats.org/officeDocument/2006/relationships/customXml" Target="../ink/ink4.xml"/><Relationship Id="rId7" Type="http://schemas.openxmlformats.org/officeDocument/2006/relationships/customXml" Target="../ink/ink5.xml"/><Relationship Id="rId8" Type="http://schemas.openxmlformats.org/officeDocument/2006/relationships/image" Target="../media/image10.png"/><Relationship Id="rId9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4.mp3"/><Relationship Id="rId5" Type="http://schemas.microsoft.com/office/2007/relationships/media" Target="../media/media4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microsoft.com/office/2007/relationships/media" Target="../media/media4.mp3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4.mp3"/><Relationship Id="rId5" Type="http://schemas.microsoft.com/office/2007/relationships/media" Target="../media/media4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10" Type="http://schemas.openxmlformats.org/officeDocument/2006/relationships/notesSlide" Target="../notesSlides/notesSlide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2.png"/><Relationship Id="rId7" Type="http://schemas.openxmlformats.org/officeDocument/2006/relationships/audio" Target="../media/media2.mp3"/><Relationship Id="rId8" Type="http://schemas.microsoft.com/office/2007/relationships/media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0" y="0"/>
            <a:ext cx="12192000" cy="6784257"/>
          </a:xfrm>
        </p:spPr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Интерактивная игра </a:t>
            </a:r>
            <a:b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Викторина </a:t>
            </a:r>
            <a:b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«Кто хочет стать знатоком ПДД»</a:t>
            </a:r>
            <a:b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Разработали педагоги</a:t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МБДОУ "Детский сад № 2" г.о Самара</a:t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Немальцева Евгения.В</a:t>
            </a:r>
          </a:p>
          <a:p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Пузач Любовь.В</a:t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</a:br>
            <a:r>
              <a:rPr lang="ru-RU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Самара, 2023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 panose="020B0A04020102020204"/>
            </a:endParaRPr>
          </a:p>
        </p:txBody>
      </p:sp>
      <p:pic>
        <p:nvPicPr>
          <p:cNvPr id="5" name="застав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48815" y="629689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2290"/>
            <a:ext cx="12192000" cy="687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229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208936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40310" y="4565957"/>
            <a:ext cx="92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С какого возраста можно ездить на велосипеде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57987" y="-95209"/>
            <a:ext cx="1179871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5901" y="5332801"/>
            <a:ext cx="368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5097" y="5341063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5901" y="5872005"/>
            <a:ext cx="163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5097" y="5872005"/>
            <a:ext cx="224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4. 15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55732" y="6370637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55732" y="6370637"/>
            <a:ext cx="487363" cy="487363"/>
          </a:xfrm>
          <a:prstGeom prst="rect">
            <a:avLst/>
          </a:prstGeom>
        </p:spPr>
      </p:pic>
      <p:pic>
        <p:nvPicPr>
          <p:cNvPr id="17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55732" y="6370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3" animBg="1"/>
      <p:bldP spid="7" grpId="0"/>
      <p:bldP spid="9" grpId="0"/>
      <p:bldP spid="9" grpId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120446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72398" y="4396983"/>
            <a:ext cx="10449232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В каких условиях пешеходам нужно иметь световозвращающии элементы?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0530" y="-112056"/>
            <a:ext cx="1242202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019" y="5330183"/>
            <a:ext cx="4517437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Только в тёмное время суток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3251" y="5193023"/>
            <a:ext cx="4510549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Всегда при движении по обочине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7018" y="5930197"/>
            <a:ext cx="4517438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Только в городский условиях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3251" y="5886622"/>
            <a:ext cx="4420556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В поход в магазин</a:t>
            </a:r>
          </a:p>
        </p:txBody>
      </p:sp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45233" y="6118351"/>
            <a:ext cx="487363" cy="487363"/>
          </a:xfrm>
          <a:prstGeom prst="rect">
            <a:avLst/>
          </a:prstGeom>
        </p:spPr>
      </p:pic>
      <p:pic>
        <p:nvPicPr>
          <p:cNvPr id="16" name="вопрос (mp3cut.net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45233" y="611835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2015"/>
            <a:ext cx="12192000" cy="6860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333170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14136" y="4593858"/>
            <a:ext cx="763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Что означает этот знак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0657" y="-270723"/>
            <a:ext cx="5318153" cy="4838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86096" y="-128495"/>
            <a:ext cx="137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 panose="020B0A040201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510" y="5359764"/>
            <a:ext cx="29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Осторожно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5292606"/>
            <a:ext cx="35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Будь внимательней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445" y="5835602"/>
            <a:ext cx="29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 Black" pitchFamily="34" charset="0" panose="020B0A04020102020204"/>
              </a:rPr>
              <a:t>3. Осторожно дети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867339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Дети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282937" y="6236670"/>
            <a:ext cx="487363" cy="487363"/>
          </a:xfrm>
          <a:prstGeom prst="rect">
            <a:avLst/>
          </a:prstGeom>
        </p:spPr>
      </p:pic>
      <p:pic>
        <p:nvPicPr>
          <p:cNvPr id="16" name="правильно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282937" y="623667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9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4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9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43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6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4342" y="248264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46787" y="4575789"/>
            <a:ext cx="829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 называется подземная железная дорога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2186" y="-96540"/>
            <a:ext cx="1415846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4115" y="5311566"/>
            <a:ext cx="390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Метро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6439" y="5311566"/>
            <a:ext cx="320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Подземелье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4115" y="5882729"/>
            <a:ext cx="24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Пещера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9344" y="5859090"/>
            <a:ext cx="340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Подвал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07157" y="6370637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07157" y="6380021"/>
            <a:ext cx="487363" cy="487363"/>
          </a:xfrm>
          <a:prstGeom prst="rect">
            <a:avLst/>
          </a:prstGeom>
        </p:spPr>
      </p:pic>
      <p:pic>
        <p:nvPicPr>
          <p:cNvPr id="17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07157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8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87650" y="218768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33367" y="4660490"/>
            <a:ext cx="788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Место сбора пассажиров транспорта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4113" y="-85376"/>
            <a:ext cx="1337887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6224" y="5291902"/>
            <a:ext cx="413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Двор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6102" y="5301734"/>
            <a:ext cx="322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Остановка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6224" y="5888311"/>
            <a:ext cx="374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Парковка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6102" y="5888311"/>
            <a:ext cx="226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Тротуар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67145" y="6257643"/>
            <a:ext cx="487363" cy="487363"/>
          </a:xfrm>
          <a:prstGeom prst="rect">
            <a:avLst/>
          </a:prstGeom>
        </p:spPr>
      </p:pic>
      <p:pic>
        <p:nvPicPr>
          <p:cNvPr id="14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67145" y="625764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0" grpId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218768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59974" y="4616470"/>
            <a:ext cx="892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Какие машины могут проехать на красный свет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8276" y="26057"/>
            <a:ext cx="1740310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219" y="5326786"/>
            <a:ext cx="386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Мамина машина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277" y="5326786"/>
            <a:ext cx="325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Такси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219" y="5906042"/>
            <a:ext cx="492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Скорая, пожарная, спецмашина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7277" y="5906042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Автобус</a:t>
            </a:r>
          </a:p>
        </p:txBody>
      </p:sp>
      <p:pic>
        <p:nvPicPr>
          <p:cNvPr id="1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78766" y="6275374"/>
            <a:ext cx="487363" cy="487363"/>
          </a:xfrm>
          <a:prstGeom prst="rect">
            <a:avLst/>
          </a:prstGeom>
        </p:spPr>
      </p:pic>
      <p:pic>
        <p:nvPicPr>
          <p:cNvPr id="16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78766" y="627537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2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1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7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199103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98839" y="4586973"/>
            <a:ext cx="846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Для чего постовому нужен жезл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4979" y="-96540"/>
            <a:ext cx="1347020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483" y="5304831"/>
            <a:ext cx="522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Регулировщик дорожного движения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8452" y="5312204"/>
            <a:ext cx="336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Отгонять мух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2483" y="5871362"/>
            <a:ext cx="4454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Приветствовать знакомых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8452" y="5902140"/>
            <a:ext cx="267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Arial Black" pitchFamily="34" charset="0" panose="020B0A04020102020204"/>
              </a:rPr>
              <a:t>4. Это фонарик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65186" y="6240694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65186" y="620991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42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287593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4428891"/>
            <a:ext cx="10404876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 нельзя водителям пользоваться телефоном во время движения?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4812" y="-96540"/>
            <a:ext cx="1524000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9447" y="5201713"/>
            <a:ext cx="4619624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Пользоваться голосовым помощником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6606" y="5286844"/>
            <a:ext cx="3274142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Отключать телефон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9448" y="5852340"/>
            <a:ext cx="4486572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Держать телефон в руках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7653" y="5871587"/>
            <a:ext cx="2792362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Держать в зубах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34721" y="6247894"/>
            <a:ext cx="487363" cy="487363"/>
          </a:xfrm>
          <a:prstGeom prst="rect">
            <a:avLst/>
          </a:prstGeom>
        </p:spPr>
      </p:pic>
      <p:pic>
        <p:nvPicPr>
          <p:cNvPr id="7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34721" y="622864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2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"/>
            <a:ext cx="12192000" cy="6926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9207" y="365125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399" y="4601497"/>
            <a:ext cx="1059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 правильно переходить дорогу при выходе из автобуса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4478" y="-53054"/>
            <a:ext cx="2290916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7858" y="5390454"/>
            <a:ext cx="405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Сзади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6606" y="5388537"/>
            <a:ext cx="2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Спереди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7858" y="5963466"/>
            <a:ext cx="25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Без разницы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6606" y="5898578"/>
            <a:ext cx="289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Под автомобилем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83354" y="6267910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83354" y="626791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4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3" animBg="1"/>
      <p:bldP spid="7" grpId="0"/>
      <p:bldP spid="9" grpId="0"/>
      <p:bldP spid="10" grpId="0"/>
      <p:bldP spid="10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6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229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5013" y="208936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58413" y="4423377"/>
            <a:ext cx="9075174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Почему важно чтобы дворники на автомобили были исправны?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0281" y="-39329"/>
            <a:ext cx="2133600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5514" y="5260399"/>
            <a:ext cx="4619625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Для улучшения аэродинамики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5228598"/>
            <a:ext cx="4619625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Для обеспечения видимости в непогоду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879225"/>
            <a:ext cx="5043948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Чтобы муж не ругался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5914641"/>
            <a:ext cx="4876800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Чтобы они красиво выглядели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06368" y="6290949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06367" y="6290948"/>
            <a:ext cx="487363" cy="487363"/>
          </a:xfrm>
          <a:prstGeom prst="rect">
            <a:avLst/>
          </a:prstGeom>
        </p:spPr>
      </p:pic>
      <p:pic>
        <p:nvPicPr>
          <p:cNvPr id="17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06368" y="629094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0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929" y="717755"/>
            <a:ext cx="10515600" cy="522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Цель: Проверить и закрепить знания ПДД у педагогов.</a:t>
            </a: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 panose="020B0A04020102020204"/>
            </a:endParaRPr>
          </a:p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Закрепить навыки применения ПДД в повседневной жизни;</a:t>
            </a:r>
          </a:p>
          <a:p>
            <a:pPr marL="285750" indent="-285750">
              <a:buFontTx/>
              <a:buChar char="-"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Способствовать накоплению эмоционально-восторженного впечатления;</a:t>
            </a:r>
          </a:p>
          <a:p>
            <a:pPr marL="285750" indent="-285750">
              <a:buFontTx/>
              <a:buChar char="-"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Воспитывать грамотного пешехода и водителя;</a:t>
            </a:r>
          </a:p>
          <a:p>
            <a:pPr marL="285750" indent="-285750">
              <a:buFontTx/>
              <a:buChar char="-"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Закрепить полученные знания ПДД в группе с детьми;</a:t>
            </a:r>
          </a:p>
          <a:p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 panose="020B0A0402010202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9384"/>
            <a:ext cx="12192000" cy="686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42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9374" y="168480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0175" y="4399294"/>
            <a:ext cx="10311446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Какой самый верный способ при важном, но нервном разговоре по телефону?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0958" y="-58994"/>
            <a:ext cx="1750142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716" y="5236316"/>
            <a:ext cx="4494593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Использовать громкую связь на телефоне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5432" y="5221377"/>
            <a:ext cx="4506189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Отвлечься, сказать чтобы перезвонили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716" y="5872005"/>
            <a:ext cx="4218615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Остановиться на обочине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431" y="5899022"/>
            <a:ext cx="4412919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Включить видео звонок 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350837" y="6275329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350837" y="627533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38857"/>
            <a:ext cx="12192000" cy="689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331372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42736" y="4591637"/>
            <a:ext cx="673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Безбилетный пассажир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5929" y="0"/>
            <a:ext cx="2094271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058" y="5381151"/>
            <a:ext cx="41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Волк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116" y="5374913"/>
            <a:ext cx="275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Лиса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5058" y="5893665"/>
            <a:ext cx="238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Медведь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116" y="5917002"/>
            <a:ext cx="251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Заяц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51679" y="6286334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51679" y="6286334"/>
            <a:ext cx="487363" cy="487363"/>
          </a:xfrm>
          <a:prstGeom prst="rect">
            <a:avLst/>
          </a:prstGeom>
        </p:spPr>
      </p:pic>
      <p:pic>
        <p:nvPicPr>
          <p:cNvPr id="17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51679" y="626299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208936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5690" y="4550335"/>
            <a:ext cx="60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Дом для автомобиля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3304" y="-14962"/>
            <a:ext cx="1659193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7355" y="5231827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Гараж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936" y="5249625"/>
            <a:ext cx="26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Двор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7355" y="5820986"/>
            <a:ext cx="29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Парковка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5936" y="5911334"/>
            <a:ext cx="226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Газон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79829" y="6280666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79829" y="628066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6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74678" y="267929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7754" y="4595454"/>
            <a:ext cx="1075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Самодвижущееся четырехколесное транспортное средство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97031" y="52115"/>
            <a:ext cx="1963994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5616" y="5330106"/>
            <a:ext cx="364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Велосипед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5265" y="5344505"/>
            <a:ext cx="322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Самокат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5616" y="589059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Автомобиль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5264" y="5890594"/>
            <a:ext cx="349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Мопед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30391" y="6259926"/>
            <a:ext cx="487363" cy="487363"/>
          </a:xfrm>
          <a:prstGeom prst="rect">
            <a:avLst/>
          </a:prstGeom>
        </p:spPr>
      </p:pic>
      <p:pic>
        <p:nvPicPr>
          <p:cNvPr id="15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30391" y="625992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2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1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9384"/>
            <a:ext cx="12192000" cy="686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74678" y="267929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6589" y="4407086"/>
            <a:ext cx="10778821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Что может случится если сесть за руль автомобиля без прав?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97031" y="52115"/>
            <a:ext cx="1963994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7462" y="5140304"/>
            <a:ext cx="4619625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Оштрафуют, запретят сдавать на права 2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5264" y="5244107"/>
            <a:ext cx="4486606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Ничего, оштрафуют владельца авто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9995" y="5743470"/>
            <a:ext cx="4619625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Оштрафуют, а в некоторых случаях могут арестовать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5264" y="5890594"/>
            <a:ext cx="4271767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Ничего, отправят домой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66989" y="6370637"/>
            <a:ext cx="487363" cy="487363"/>
          </a:xfrm>
          <a:prstGeom prst="rect">
            <a:avLst/>
          </a:prstGeom>
        </p:spPr>
      </p:pic>
      <p:pic>
        <p:nvPicPr>
          <p:cNvPr id="15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66989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2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1" grpId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688" y="1381888"/>
            <a:ext cx="9222625" cy="423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Теперь Вы настоящии знатоки правил дорожного движения.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Молодцы!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Так держать)</a:t>
            </a:r>
            <a:endParaRPr lang="ru-RU" sz="5400" dirty="0"/>
          </a:p>
        </p:txBody>
      </p:sp>
      <p:pic>
        <p:nvPicPr>
          <p:cNvPr id="8" name="застав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88145" y="624235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" y="-31488"/>
            <a:ext cx="12192000" cy="688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4635" t="38735" r="31719" b="43346"/>
          <a:stretch/>
        </p:blipFill>
        <p:spPr>
          <a:xfrm>
            <a:off x="-1" y="0"/>
            <a:ext cx="3249415" cy="973394"/>
          </a:xfrm>
          <a:prstGeom prst="rect">
            <a:avLst/>
          </a:prstGeom>
        </p:spPr>
      </p:pic>
      <p:contentPart xmlns:p14="http://schemas.microsoft.com/office/powerpoint/2010/main" xmlns:aink="http://schemas.microsoft.com/office/drawing/2016/ink" p14:bwMode="auto" r:id="rId3">
        <p14:nvContentPartPr>
          <p14:cNvPr id="7" name="Рукописный ввод 6"/>
          <p14:nvPr/>
        </p14:nvContentPartPr>
        <p14:xfrm>
          <a:off x="4492974" y="2113316"/>
          <a:ext cx="481680" cy="30600"/>
        </p14:xfrm>
      </p:contentPart>
      <p:contentPart xmlns:p14="http://schemas.microsoft.com/office/powerpoint/2010/main" xmlns:aink="http://schemas.microsoft.com/office/drawing/2016/ink" p14:bwMode="auto" r:id="rId4">
        <p14:nvContentPartPr>
          <p14:cNvPr id="19" name="Рукописный ввод 18"/>
          <p14:nvPr/>
        </p14:nvContentPartPr>
        <p14:xfrm>
          <a:off x="4552374" y="2053916"/>
          <a:ext cx="838440" cy="106920"/>
        </p14:xfrm>
      </p:contentPart>
      <p:contentPart xmlns:p14="http://schemas.microsoft.com/office/powerpoint/2010/main" xmlns:aink="http://schemas.microsoft.com/office/drawing/2016/ink" p14:bwMode="auto" r:id="rId5">
        <p14:nvContentPartPr>
          <p14:cNvPr id="18" name="Рукописный ввод 17"/>
          <p14:nvPr/>
        </p14:nvContentPartPr>
        <p14:xfrm>
          <a:off x="5351214" y="2163716"/>
          <a:ext cx="14760" cy="5040"/>
        </p14:xfrm>
      </p:contentPart>
      <p:contentPart xmlns:p14="http://schemas.microsoft.com/office/powerpoint/2010/main" xmlns:aink="http://schemas.microsoft.com/office/drawing/2016/ink" p14:bwMode="auto" r:id="rId6">
        <p14:nvContentPartPr>
          <p14:cNvPr id="17" name="Рукописный ввод 16"/>
          <p14:nvPr/>
        </p14:nvContentPartPr>
        <p14:xfrm>
          <a:off x="5279214" y="2178116"/>
          <a:ext cx="36360" cy="4320"/>
        </p14:xfrm>
      </p:contentPart>
      <p:contentPart xmlns:p14="http://schemas.microsoft.com/office/powerpoint/2010/main" xmlns:aink="http://schemas.microsoft.com/office/drawing/2016/ink" p14:bwMode="auto" r:id="rId7">
        <p14:nvContentPartPr>
          <p14:cNvPr id="16" name="Рукописный ввод 15"/>
          <p14:nvPr/>
        </p14:nvContentPartPr>
        <p14:xfrm>
          <a:off x="4346454" y="2132756"/>
          <a:ext cx="944640" cy="100800"/>
        </p14:xfrm>
      </p:contentPart>
      <p:sp>
        <p:nvSpPr>
          <p:cNvPr id="26" name="TextBox 25"/>
          <p:cNvSpPr txBox="1"/>
          <p:nvPr/>
        </p:nvSpPr>
        <p:spPr>
          <a:xfrm>
            <a:off x="988654" y="4515941"/>
            <a:ext cx="10365146" cy="47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Зачем применяется двойная сплошная линия на дороге?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8865" y="5319420"/>
            <a:ext cx="4151949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Для украшения дороги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05323" y="5319420"/>
            <a:ext cx="4855631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Для обозначения зоны парковки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654" y="5821000"/>
            <a:ext cx="4925883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Для разделения транспортных потоков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5323" y="5821000"/>
            <a:ext cx="4707957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Для передвижения пешеходов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083412" y="-156199"/>
            <a:ext cx="1170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32559" y="205940"/>
            <a:ext cx="4621169" cy="3962743"/>
          </a:xfrm>
          <a:prstGeom prst="rect">
            <a:avLst/>
          </a:prstGeom>
        </p:spPr>
      </p:pic>
      <p:pic>
        <p:nvPicPr>
          <p:cNvPr id="36" name="правильно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2491" y="6370636"/>
            <a:ext cx="487363" cy="487363"/>
          </a:xfrm>
          <a:prstGeom prst="rect">
            <a:avLst/>
          </a:prstGeom>
        </p:spPr>
      </p:pic>
      <p:pic>
        <p:nvPicPr>
          <p:cNvPr id="11" name="вопрос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82491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3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4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5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6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5" fill="hold" display="0" grpId="9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1" grpId="10" animBg="1"/>
      <p:bldP spid="26" grpId="1" animBg="1"/>
      <p:bldP spid="27" grpId="2" animBg="1"/>
      <p:bldP spid="28" grpId="3" animBg="1"/>
      <p:bldP spid="29" grpId="4" animBg="1"/>
      <p:bldP spid="29" grpId="6" animBg="1"/>
      <p:bldP spid="30" grpId="5" animBg="1"/>
      <p:bldP spid="36" grpId="9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904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1051" y="365125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69575" y="4571999"/>
            <a:ext cx="937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Что обозначает красный свет светофора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6684" y="5360728"/>
            <a:ext cx="350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Иди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9510" y="5362778"/>
            <a:ext cx="26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Беги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684" y="5908387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Танцуй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510" y="5947811"/>
            <a:ext cx="176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Стоп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58835" y="-134538"/>
            <a:ext cx="116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</a:t>
            </a:r>
          </a:p>
        </p:txBody>
      </p:sp>
      <p:pic>
        <p:nvPicPr>
          <p:cNvPr id="6" name="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74476" y="6132477"/>
            <a:ext cx="487363" cy="487363"/>
          </a:xfrm>
          <a:prstGeom prst="rect">
            <a:avLst/>
          </a:prstGeom>
        </p:spPr>
      </p:pic>
      <p:pic>
        <p:nvPicPr>
          <p:cNvPr id="18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74476" y="582978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2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2" animBg="1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5744"/>
            <a:ext cx="12192000" cy="688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97697" y="258097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94155" y="4596806"/>
            <a:ext cx="740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Что обозначает зеленый свет светофора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76819" y="-50374"/>
            <a:ext cx="678426" cy="8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7858" y="5344505"/>
            <a:ext cx="336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Танцуй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936" y="5364381"/>
            <a:ext cx="231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Иди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8697" y="5932330"/>
            <a:ext cx="229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Стоп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5936" y="5907607"/>
            <a:ext cx="245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Приготовиться 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18804" y="6276939"/>
            <a:ext cx="487363" cy="487363"/>
          </a:xfrm>
          <a:prstGeom prst="rect">
            <a:avLst/>
          </a:prstGeom>
        </p:spPr>
      </p:pic>
      <p:pic>
        <p:nvPicPr>
          <p:cNvPr id="14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18804" y="6276939"/>
            <a:ext cx="487363" cy="487363"/>
          </a:xfrm>
          <a:prstGeom prst="rect">
            <a:avLst/>
          </a:prstGeom>
        </p:spPr>
      </p:pic>
      <p:pic>
        <p:nvPicPr>
          <p:cNvPr id="17" name="вопрос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18804" y="630166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numSld="999" showWhenStopped="0">
                <p:cTn id="75" repeatCount="indefinite" fill="hold" display="0" grpId="5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3" animBg="1"/>
      <p:bldP spid="7" grpId="0"/>
      <p:bldP spid="9" grpId="0"/>
      <p:bldP spid="10" grpId="0"/>
      <p:bldP spid="10" grpId="1"/>
      <p:bldP spid="11" grpId="0"/>
      <p:bldP spid="12" grpId="0"/>
      <p:bldP spid="17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82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64845" y="248265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24835" y="4403076"/>
            <a:ext cx="10075784" cy="837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В каком направлении должны передвигаться пешеходы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по обочине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297" y="5377754"/>
            <a:ext cx="4470076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В любом как нравится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432" y="5354322"/>
            <a:ext cx="4930877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Против движения транспорта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4522" y="5775419"/>
            <a:ext cx="4619625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По течению движения транспорта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7476" y="5775418"/>
            <a:ext cx="4515528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Пританцовывая против движения транспорта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00619" y="-154970"/>
            <a:ext cx="1091381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20149" y="6247824"/>
            <a:ext cx="487363" cy="487363"/>
          </a:xfrm>
          <a:prstGeom prst="rect">
            <a:avLst/>
          </a:prstGeom>
        </p:spPr>
      </p:pic>
      <p:pic>
        <p:nvPicPr>
          <p:cNvPr id="13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20149" y="624782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140110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24725" y="4615923"/>
            <a:ext cx="933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Как называется разметка «Пешеходный переход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2233" y="-114873"/>
            <a:ext cx="115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9032" y="5291902"/>
            <a:ext cx="37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Жираф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7445" y="5316068"/>
            <a:ext cx="226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Зебра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9032" y="5911334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Верблюд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7445" y="5843501"/>
            <a:ext cx="25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Слон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26592" y="6280666"/>
            <a:ext cx="487363" cy="487363"/>
          </a:xfrm>
          <a:prstGeom prst="rect">
            <a:avLst/>
          </a:prstGeom>
        </p:spPr>
      </p:pic>
      <p:pic>
        <p:nvPicPr>
          <p:cNvPr id="14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26592" y="628066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3" animBg="1"/>
      <p:bldP spid="7" grpId="0"/>
      <p:bldP spid="9" grpId="0"/>
      <p:bldP spid="10" grpId="0"/>
      <p:bldP spid="10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904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1051" y="365125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81882" y="4571999"/>
            <a:ext cx="10667667" cy="47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Зачем предназначен ремень безопасности в автомобиле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6684" y="5360728"/>
            <a:ext cx="3500284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Утягивать живот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587" y="5223568"/>
            <a:ext cx="4452248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Ограничивать свободу водителя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684" y="5908387"/>
            <a:ext cx="4179898" cy="37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Для предотвращения ДТП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7180" y="5807163"/>
            <a:ext cx="4712406" cy="6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Для удержания на месте при ДТП или резком торможении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58835" y="-134538"/>
            <a:ext cx="1160204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6</a:t>
            </a:r>
          </a:p>
        </p:txBody>
      </p:sp>
      <p:pic>
        <p:nvPicPr>
          <p:cNvPr id="6" name="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74476" y="6132477"/>
            <a:ext cx="487363" cy="487363"/>
          </a:xfrm>
          <a:prstGeom prst="rect">
            <a:avLst/>
          </a:prstGeom>
        </p:spPr>
      </p:pic>
      <p:pic>
        <p:nvPicPr>
          <p:cNvPr id="18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74476" y="564511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2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2" animBg="1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7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49450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6187" y="267929"/>
            <a:ext cx="4619625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97162" y="4595454"/>
            <a:ext cx="921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Где могут ездить велосипедисты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43636" y="-96540"/>
            <a:ext cx="1258529" cy="9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3829" y="5329985"/>
            <a:ext cx="373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1. По дороге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4557" y="5315483"/>
            <a:ext cx="373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2. По детской площадке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3829" y="5917702"/>
            <a:ext cx="32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3. В помещении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4557" y="5907870"/>
            <a:ext cx="43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 panose="020B0A04020102020204"/>
              </a:rPr>
              <a:t>4. По велосипедной дорожке</a:t>
            </a:r>
          </a:p>
        </p:txBody>
      </p:sp>
      <p:pic>
        <p:nvPicPr>
          <p:cNvPr id="3" name="вопрос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58994" y="6287034"/>
            <a:ext cx="487363" cy="487363"/>
          </a:xfrm>
          <a:prstGeom prst="rect">
            <a:avLst/>
          </a:prstGeom>
        </p:spPr>
      </p:pic>
      <p:pic>
        <p:nvPicPr>
          <p:cNvPr id="16" name="правиль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58994" y="628703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93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93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43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93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43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2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516</Words>
  <Application>Microsoft Office PowerPoint</Application>
  <PresentationFormat>Широкоэкранный</PresentationFormat>
  <Paragraphs>132</Paragraphs>
  <Slides>23</Slides>
  <Notes>1</Notes>
  <HiddenSlides>0</HiddenSlides>
  <MMClips>107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Тема Office</vt:lpstr>
      <vt:lpstr>Интерактивная игра  Викторина  «Кто хочет стать знатоком ПДД» для детей подготовительной  к школе группы  Разработала педагог СП «Детский сад №62»  ГБОУ СОШ №4 г.о.Сызрань Климина Снежана Юрьевна  Сызрань,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Ya9277027471@outlook.com</dc:creator>
  <cp:lastModifiedBy>Немальцева Евгения Владмировна</cp:lastModifiedBy>
  <cp:revision>55</cp:revision>
  <dcterms:created xsi:type="dcterms:W3CDTF">2023-05-12T09:43:22Z</dcterms:created>
  <dcterms:modified xsi:type="dcterms:W3CDTF">2024-01-28T07:55:35Z</dcterms:modified>
</cp:coreProperties>
</file>