
<file path=[Content_Types].xml><?xml version="1.0" encoding="utf-8"?>
<Types xmlns="http://schemas.openxmlformats.org/package/2006/content-types">
  <Default Extension="gif" ContentType="image/gi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2" r:id="rId7"/>
    <p:sldId id="261" r:id="rId8"/>
    <p:sldId id="263" r:id="rId9"/>
    <p:sldId id="264" r:id="rId10"/>
  </p:sldIdLst>
  <p:sldSz cx="7561263" cy="10440988"/>
  <p:notesSz cx="7105650" cy="10239375"/>
  <p:defaultTextStyle>
    <a:defPPr>
      <a:defRPr lang="ru-RU"/>
    </a:defPPr>
    <a:lvl1pPr marL="0" algn="l" defTabSz="1028700" rtl="0" eaLnBrk="1" latinLnBrk="0" hangingPunct="1">
      <a:defRPr sz="2000" kern="1200">
        <a:solidFill>
          <a:schemeClr val="tx1"/>
        </a:solidFill>
        <a:latin typeface="+mn-lt"/>
        <a:ea typeface="+mn-ea"/>
        <a:cs typeface="+mn-cs"/>
      </a:defRPr>
    </a:lvl1pPr>
    <a:lvl2pPr marL="514350" algn="l" defTabSz="1028700" rtl="0" eaLnBrk="1" latinLnBrk="0" hangingPunct="1">
      <a:defRPr sz="2000" kern="1200">
        <a:solidFill>
          <a:schemeClr val="tx1"/>
        </a:solidFill>
        <a:latin typeface="+mn-lt"/>
        <a:ea typeface="+mn-ea"/>
        <a:cs typeface="+mn-cs"/>
      </a:defRPr>
    </a:lvl2pPr>
    <a:lvl3pPr marL="1028700" algn="l" defTabSz="1028700" rtl="0" eaLnBrk="1" latinLnBrk="0" hangingPunct="1">
      <a:defRPr sz="2000" kern="1200">
        <a:solidFill>
          <a:schemeClr val="tx1"/>
        </a:solidFill>
        <a:latin typeface="+mn-lt"/>
        <a:ea typeface="+mn-ea"/>
        <a:cs typeface="+mn-cs"/>
      </a:defRPr>
    </a:lvl3pPr>
    <a:lvl4pPr marL="1543050" algn="l" defTabSz="1028700" rtl="0" eaLnBrk="1" latinLnBrk="0" hangingPunct="1">
      <a:defRPr sz="2000" kern="1200">
        <a:solidFill>
          <a:schemeClr val="tx1"/>
        </a:solidFill>
        <a:latin typeface="+mn-lt"/>
        <a:ea typeface="+mn-ea"/>
        <a:cs typeface="+mn-cs"/>
      </a:defRPr>
    </a:lvl4pPr>
    <a:lvl5pPr marL="2057400" algn="l" defTabSz="1028700" rtl="0" eaLnBrk="1" latinLnBrk="0" hangingPunct="1">
      <a:defRPr sz="2000" kern="1200">
        <a:solidFill>
          <a:schemeClr val="tx1"/>
        </a:solidFill>
        <a:latin typeface="+mn-lt"/>
        <a:ea typeface="+mn-ea"/>
        <a:cs typeface="+mn-cs"/>
      </a:defRPr>
    </a:lvl5pPr>
    <a:lvl6pPr marL="2571750" algn="l" defTabSz="1028700" rtl="0" eaLnBrk="1" latinLnBrk="0" hangingPunct="1">
      <a:defRPr sz="2000" kern="1200">
        <a:solidFill>
          <a:schemeClr val="tx1"/>
        </a:solidFill>
        <a:latin typeface="+mn-lt"/>
        <a:ea typeface="+mn-ea"/>
        <a:cs typeface="+mn-cs"/>
      </a:defRPr>
    </a:lvl6pPr>
    <a:lvl7pPr marL="3086100" algn="l" defTabSz="1028700" rtl="0" eaLnBrk="1" latinLnBrk="0" hangingPunct="1">
      <a:defRPr sz="2000" kern="1200">
        <a:solidFill>
          <a:schemeClr val="tx1"/>
        </a:solidFill>
        <a:latin typeface="+mn-lt"/>
        <a:ea typeface="+mn-ea"/>
        <a:cs typeface="+mn-cs"/>
      </a:defRPr>
    </a:lvl7pPr>
    <a:lvl8pPr marL="3600450" algn="l" defTabSz="1028700" rtl="0" eaLnBrk="1" latinLnBrk="0" hangingPunct="1">
      <a:defRPr sz="2000" kern="1200">
        <a:solidFill>
          <a:schemeClr val="tx1"/>
        </a:solidFill>
        <a:latin typeface="+mn-lt"/>
        <a:ea typeface="+mn-ea"/>
        <a:cs typeface="+mn-cs"/>
      </a:defRPr>
    </a:lvl8pPr>
    <a:lvl9pPr marL="4114800" algn="l" defTabSz="1028700"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89">
          <p15:clr>
            <a:srgbClr val="A4A3A4"/>
          </p15:clr>
        </p15:guide>
        <p15:guide id="2" pos="238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4" d="100"/>
          <a:sy n="54" d="100"/>
        </p:scale>
        <p:origin x="2558" y="53"/>
      </p:cViewPr>
      <p:guideLst>
        <p:guide orient="horz" pos="3289"/>
        <p:guide pos="2382"/>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67095" y="3243476"/>
            <a:ext cx="6427074" cy="2238045"/>
          </a:xfrm>
        </p:spPr>
        <p:txBody>
          <a:bodyPr/>
          <a:lstStyle/>
          <a:p>
            <a:r>
              <a:rPr lang="ru-RU"/>
              <a:t>Образец заголовка</a:t>
            </a:r>
          </a:p>
        </p:txBody>
      </p:sp>
      <p:sp>
        <p:nvSpPr>
          <p:cNvPr id="3" name="Подзаголовок 2"/>
          <p:cNvSpPr>
            <a:spLocks noGrp="1"/>
          </p:cNvSpPr>
          <p:nvPr>
            <p:ph type="subTitle" idx="1"/>
          </p:nvPr>
        </p:nvSpPr>
        <p:spPr>
          <a:xfrm>
            <a:off x="1134190" y="5916560"/>
            <a:ext cx="5292884" cy="2668252"/>
          </a:xfrm>
        </p:spPr>
        <p:txBody>
          <a:bodyPr/>
          <a:lstStyle>
            <a:lvl1pPr marL="0" indent="0" algn="ctr">
              <a:buNone/>
              <a:defRPr>
                <a:solidFill>
                  <a:schemeClr val="tx1">
                    <a:tint val="75000"/>
                  </a:schemeClr>
                </a:solidFill>
              </a:defRPr>
            </a:lvl1pPr>
            <a:lvl2pPr marL="514350" indent="0" algn="ctr">
              <a:buNone/>
              <a:defRPr>
                <a:solidFill>
                  <a:schemeClr val="tx1">
                    <a:tint val="75000"/>
                  </a:schemeClr>
                </a:solidFill>
              </a:defRPr>
            </a:lvl2pPr>
            <a:lvl3pPr marL="1028700" indent="0" algn="ctr">
              <a:buNone/>
              <a:defRPr>
                <a:solidFill>
                  <a:schemeClr val="tx1">
                    <a:tint val="75000"/>
                  </a:schemeClr>
                </a:solidFill>
              </a:defRPr>
            </a:lvl3pPr>
            <a:lvl4pPr marL="1543050" indent="0" algn="ctr">
              <a:buNone/>
              <a:defRPr>
                <a:solidFill>
                  <a:schemeClr val="tx1">
                    <a:tint val="75000"/>
                  </a:schemeClr>
                </a:solidFill>
              </a:defRPr>
            </a:lvl4pPr>
            <a:lvl5pPr marL="2057400" indent="0" algn="ctr">
              <a:buNone/>
              <a:defRPr>
                <a:solidFill>
                  <a:schemeClr val="tx1">
                    <a:tint val="75000"/>
                  </a:schemeClr>
                </a:solidFill>
              </a:defRPr>
            </a:lvl5pPr>
            <a:lvl6pPr marL="2571750" indent="0" algn="ctr">
              <a:buNone/>
              <a:defRPr>
                <a:solidFill>
                  <a:schemeClr val="tx1">
                    <a:tint val="75000"/>
                  </a:schemeClr>
                </a:solidFill>
              </a:defRPr>
            </a:lvl6pPr>
            <a:lvl7pPr marL="3086100" indent="0" algn="ctr">
              <a:buNone/>
              <a:defRPr>
                <a:solidFill>
                  <a:schemeClr val="tx1">
                    <a:tint val="75000"/>
                  </a:schemeClr>
                </a:solidFill>
              </a:defRPr>
            </a:lvl7pPr>
            <a:lvl8pPr marL="3600450" indent="0" algn="ctr">
              <a:buNone/>
              <a:defRPr>
                <a:solidFill>
                  <a:schemeClr val="tx1">
                    <a:tint val="75000"/>
                  </a:schemeClr>
                </a:solidFill>
              </a:defRPr>
            </a:lvl8pPr>
            <a:lvl9pPr marL="41148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25434134-632D-4572-A01D-8E99A7739B9B}" type="datetimeFigureOut">
              <a:rPr lang="ru-RU" smtClean="0"/>
              <a:pPr/>
              <a:t>22.10.2025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46E032B-1062-44A2-A7B9-C1276901D8DD}"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25434134-632D-4572-A01D-8E99A7739B9B}" type="datetimeFigureOut">
              <a:rPr lang="ru-RU" smtClean="0"/>
              <a:pPr/>
              <a:t>22.10.2025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46E032B-1062-44A2-A7B9-C1276901D8DD}"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4111436" y="558304"/>
            <a:ext cx="1275964" cy="11876624"/>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283548" y="558304"/>
            <a:ext cx="3701869" cy="11876624"/>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25434134-632D-4572-A01D-8E99A7739B9B}" type="datetimeFigureOut">
              <a:rPr lang="ru-RU" smtClean="0"/>
              <a:pPr/>
              <a:t>22.10.2025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46E032B-1062-44A2-A7B9-C1276901D8DD}"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25434134-632D-4572-A01D-8E99A7739B9B}" type="datetimeFigureOut">
              <a:rPr lang="ru-RU" smtClean="0"/>
              <a:pPr/>
              <a:t>22.10.2025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46E032B-1062-44A2-A7B9-C1276901D8DD}"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97288" y="6709302"/>
            <a:ext cx="6427074" cy="2073696"/>
          </a:xfrm>
        </p:spPr>
        <p:txBody>
          <a:bodyPr anchor="t"/>
          <a:lstStyle>
            <a:lvl1pPr algn="l">
              <a:defRPr sz="4500" b="1" cap="all"/>
            </a:lvl1pPr>
          </a:lstStyle>
          <a:p>
            <a:r>
              <a:rPr lang="ru-RU"/>
              <a:t>Образец заголовка</a:t>
            </a:r>
          </a:p>
        </p:txBody>
      </p:sp>
      <p:sp>
        <p:nvSpPr>
          <p:cNvPr id="3" name="Текст 2"/>
          <p:cNvSpPr>
            <a:spLocks noGrp="1"/>
          </p:cNvSpPr>
          <p:nvPr>
            <p:ph type="body" idx="1"/>
          </p:nvPr>
        </p:nvSpPr>
        <p:spPr>
          <a:xfrm>
            <a:off x="597288" y="4425338"/>
            <a:ext cx="6427074" cy="2283965"/>
          </a:xfrm>
        </p:spPr>
        <p:txBody>
          <a:bodyPr anchor="b"/>
          <a:lstStyle>
            <a:lvl1pPr marL="0" indent="0">
              <a:buNone/>
              <a:defRPr sz="2300">
                <a:solidFill>
                  <a:schemeClr val="tx1">
                    <a:tint val="75000"/>
                  </a:schemeClr>
                </a:solidFill>
              </a:defRPr>
            </a:lvl1pPr>
            <a:lvl2pPr marL="514350" indent="0">
              <a:buNone/>
              <a:defRPr sz="2000">
                <a:solidFill>
                  <a:schemeClr val="tx1">
                    <a:tint val="75000"/>
                  </a:schemeClr>
                </a:solidFill>
              </a:defRPr>
            </a:lvl2pPr>
            <a:lvl3pPr marL="1028700" indent="0">
              <a:buNone/>
              <a:defRPr sz="1800">
                <a:solidFill>
                  <a:schemeClr val="tx1">
                    <a:tint val="75000"/>
                  </a:schemeClr>
                </a:solidFill>
              </a:defRPr>
            </a:lvl3pPr>
            <a:lvl4pPr marL="1543050" indent="0">
              <a:buNone/>
              <a:defRPr sz="1600">
                <a:solidFill>
                  <a:schemeClr val="tx1">
                    <a:tint val="75000"/>
                  </a:schemeClr>
                </a:solidFill>
              </a:defRPr>
            </a:lvl4pPr>
            <a:lvl5pPr marL="2057400" indent="0">
              <a:buNone/>
              <a:defRPr sz="1600">
                <a:solidFill>
                  <a:schemeClr val="tx1">
                    <a:tint val="75000"/>
                  </a:schemeClr>
                </a:solidFill>
              </a:defRPr>
            </a:lvl5pPr>
            <a:lvl6pPr marL="2571750" indent="0">
              <a:buNone/>
              <a:defRPr sz="1600">
                <a:solidFill>
                  <a:schemeClr val="tx1">
                    <a:tint val="75000"/>
                  </a:schemeClr>
                </a:solidFill>
              </a:defRPr>
            </a:lvl6pPr>
            <a:lvl7pPr marL="3086100" indent="0">
              <a:buNone/>
              <a:defRPr sz="1600">
                <a:solidFill>
                  <a:schemeClr val="tx1">
                    <a:tint val="75000"/>
                  </a:schemeClr>
                </a:solidFill>
              </a:defRPr>
            </a:lvl7pPr>
            <a:lvl8pPr marL="3600450" indent="0">
              <a:buNone/>
              <a:defRPr sz="1600">
                <a:solidFill>
                  <a:schemeClr val="tx1">
                    <a:tint val="75000"/>
                  </a:schemeClr>
                </a:solidFill>
              </a:defRPr>
            </a:lvl8pPr>
            <a:lvl9pPr marL="41148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25434134-632D-4572-A01D-8E99A7739B9B}" type="datetimeFigureOut">
              <a:rPr lang="ru-RU" smtClean="0"/>
              <a:pPr/>
              <a:t>22.10.2025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46E032B-1062-44A2-A7B9-C1276901D8DD}"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283548" y="3248308"/>
            <a:ext cx="2488916" cy="9186620"/>
          </a:xfrm>
        </p:spPr>
        <p:txBody>
          <a:bodyPr/>
          <a:lstStyle>
            <a:lvl1pPr>
              <a:defRPr sz="3200"/>
            </a:lvl1pPr>
            <a:lvl2pPr>
              <a:defRPr sz="2700"/>
            </a:lvl2pPr>
            <a:lvl3pPr>
              <a:defRPr sz="23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2898485" y="3248308"/>
            <a:ext cx="2488916" cy="9186620"/>
          </a:xfrm>
        </p:spPr>
        <p:txBody>
          <a:bodyPr/>
          <a:lstStyle>
            <a:lvl1pPr>
              <a:defRPr sz="3200"/>
            </a:lvl1pPr>
            <a:lvl2pPr>
              <a:defRPr sz="2700"/>
            </a:lvl2pPr>
            <a:lvl3pPr>
              <a:defRPr sz="23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25434134-632D-4572-A01D-8E99A7739B9B}" type="datetimeFigureOut">
              <a:rPr lang="ru-RU" smtClean="0"/>
              <a:pPr/>
              <a:t>22.10.2025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46E032B-1062-44A2-A7B9-C1276901D8DD}"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78063" y="418123"/>
            <a:ext cx="6805137" cy="1740165"/>
          </a:xfrm>
        </p:spPr>
        <p:txBody>
          <a:bodyPr/>
          <a:lstStyle>
            <a:lvl1pPr>
              <a:defRPr/>
            </a:lvl1pPr>
          </a:lstStyle>
          <a:p>
            <a:r>
              <a:rPr lang="ru-RU"/>
              <a:t>Образец заголовка</a:t>
            </a:r>
          </a:p>
        </p:txBody>
      </p:sp>
      <p:sp>
        <p:nvSpPr>
          <p:cNvPr id="3" name="Текст 2"/>
          <p:cNvSpPr>
            <a:spLocks noGrp="1"/>
          </p:cNvSpPr>
          <p:nvPr>
            <p:ph type="body" idx="1"/>
          </p:nvPr>
        </p:nvSpPr>
        <p:spPr>
          <a:xfrm>
            <a:off x="378064" y="2337138"/>
            <a:ext cx="3340871" cy="974008"/>
          </a:xfrm>
        </p:spPr>
        <p:txBody>
          <a:bodyPr anchor="b"/>
          <a:lstStyle>
            <a:lvl1pPr marL="0" indent="0">
              <a:buNone/>
              <a:defRPr sz="2700" b="1"/>
            </a:lvl1pPr>
            <a:lvl2pPr marL="514350" indent="0">
              <a:buNone/>
              <a:defRPr sz="2300" b="1"/>
            </a:lvl2pPr>
            <a:lvl3pPr marL="1028700" indent="0">
              <a:buNone/>
              <a:defRPr sz="2000" b="1"/>
            </a:lvl3pPr>
            <a:lvl4pPr marL="1543050" indent="0">
              <a:buNone/>
              <a:defRPr sz="1800" b="1"/>
            </a:lvl4pPr>
            <a:lvl5pPr marL="2057400" indent="0">
              <a:buNone/>
              <a:defRPr sz="1800" b="1"/>
            </a:lvl5pPr>
            <a:lvl6pPr marL="2571750" indent="0">
              <a:buNone/>
              <a:defRPr sz="1800" b="1"/>
            </a:lvl6pPr>
            <a:lvl7pPr marL="3086100" indent="0">
              <a:buNone/>
              <a:defRPr sz="1800" b="1"/>
            </a:lvl7pPr>
            <a:lvl8pPr marL="3600450" indent="0">
              <a:buNone/>
              <a:defRPr sz="1800" b="1"/>
            </a:lvl8pPr>
            <a:lvl9pPr marL="4114800" indent="0">
              <a:buNone/>
              <a:defRPr sz="1800" b="1"/>
            </a:lvl9pPr>
          </a:lstStyle>
          <a:p>
            <a:pPr lvl="0"/>
            <a:r>
              <a:rPr lang="ru-RU"/>
              <a:t>Образец текста</a:t>
            </a:r>
          </a:p>
        </p:txBody>
      </p:sp>
      <p:sp>
        <p:nvSpPr>
          <p:cNvPr id="4" name="Содержимое 3"/>
          <p:cNvSpPr>
            <a:spLocks noGrp="1"/>
          </p:cNvSpPr>
          <p:nvPr>
            <p:ph sz="half" idx="2"/>
          </p:nvPr>
        </p:nvSpPr>
        <p:spPr>
          <a:xfrm>
            <a:off x="378064" y="3311146"/>
            <a:ext cx="3340871" cy="6015653"/>
          </a:xfrm>
        </p:spPr>
        <p:txBody>
          <a:bodyPr/>
          <a:lstStyle>
            <a:lvl1pPr>
              <a:defRPr sz="27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3841017" y="2337138"/>
            <a:ext cx="3342183" cy="974008"/>
          </a:xfrm>
        </p:spPr>
        <p:txBody>
          <a:bodyPr anchor="b"/>
          <a:lstStyle>
            <a:lvl1pPr marL="0" indent="0">
              <a:buNone/>
              <a:defRPr sz="2700" b="1"/>
            </a:lvl1pPr>
            <a:lvl2pPr marL="514350" indent="0">
              <a:buNone/>
              <a:defRPr sz="2300" b="1"/>
            </a:lvl2pPr>
            <a:lvl3pPr marL="1028700" indent="0">
              <a:buNone/>
              <a:defRPr sz="2000" b="1"/>
            </a:lvl3pPr>
            <a:lvl4pPr marL="1543050" indent="0">
              <a:buNone/>
              <a:defRPr sz="1800" b="1"/>
            </a:lvl4pPr>
            <a:lvl5pPr marL="2057400" indent="0">
              <a:buNone/>
              <a:defRPr sz="1800" b="1"/>
            </a:lvl5pPr>
            <a:lvl6pPr marL="2571750" indent="0">
              <a:buNone/>
              <a:defRPr sz="1800" b="1"/>
            </a:lvl6pPr>
            <a:lvl7pPr marL="3086100" indent="0">
              <a:buNone/>
              <a:defRPr sz="1800" b="1"/>
            </a:lvl7pPr>
            <a:lvl8pPr marL="3600450" indent="0">
              <a:buNone/>
              <a:defRPr sz="1800" b="1"/>
            </a:lvl8pPr>
            <a:lvl9pPr marL="4114800" indent="0">
              <a:buNone/>
              <a:defRPr sz="1800" b="1"/>
            </a:lvl9pPr>
          </a:lstStyle>
          <a:p>
            <a:pPr lvl="0"/>
            <a:r>
              <a:rPr lang="ru-RU"/>
              <a:t>Образец текста</a:t>
            </a:r>
          </a:p>
        </p:txBody>
      </p:sp>
      <p:sp>
        <p:nvSpPr>
          <p:cNvPr id="6" name="Содержимое 5"/>
          <p:cNvSpPr>
            <a:spLocks noGrp="1"/>
          </p:cNvSpPr>
          <p:nvPr>
            <p:ph sz="quarter" idx="4"/>
          </p:nvPr>
        </p:nvSpPr>
        <p:spPr>
          <a:xfrm>
            <a:off x="3841017" y="3311146"/>
            <a:ext cx="3342183" cy="6015653"/>
          </a:xfrm>
        </p:spPr>
        <p:txBody>
          <a:bodyPr/>
          <a:lstStyle>
            <a:lvl1pPr>
              <a:defRPr sz="27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25434134-632D-4572-A01D-8E99A7739B9B}" type="datetimeFigureOut">
              <a:rPr lang="ru-RU" smtClean="0"/>
              <a:pPr/>
              <a:t>22.10.2025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46E032B-1062-44A2-A7B9-C1276901D8DD}"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25434134-632D-4572-A01D-8E99A7739B9B}" type="datetimeFigureOut">
              <a:rPr lang="ru-RU" smtClean="0"/>
              <a:pPr/>
              <a:t>22.10.2025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46E032B-1062-44A2-A7B9-C1276901D8DD}"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5434134-632D-4572-A01D-8E99A7739B9B}" type="datetimeFigureOut">
              <a:rPr lang="ru-RU" smtClean="0"/>
              <a:pPr/>
              <a:t>22.10.2025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46E032B-1062-44A2-A7B9-C1276901D8DD}"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78064" y="415707"/>
            <a:ext cx="2487604" cy="1769167"/>
          </a:xfrm>
        </p:spPr>
        <p:txBody>
          <a:bodyPr anchor="b"/>
          <a:lstStyle>
            <a:lvl1pPr algn="l">
              <a:defRPr sz="2300" b="1"/>
            </a:lvl1pPr>
          </a:lstStyle>
          <a:p>
            <a:r>
              <a:rPr lang="ru-RU"/>
              <a:t>Образец заголовка</a:t>
            </a:r>
          </a:p>
        </p:txBody>
      </p:sp>
      <p:sp>
        <p:nvSpPr>
          <p:cNvPr id="3" name="Содержимое 2"/>
          <p:cNvSpPr>
            <a:spLocks noGrp="1"/>
          </p:cNvSpPr>
          <p:nvPr>
            <p:ph idx="1"/>
          </p:nvPr>
        </p:nvSpPr>
        <p:spPr>
          <a:xfrm>
            <a:off x="2956244" y="415707"/>
            <a:ext cx="4226957" cy="8911094"/>
          </a:xfrm>
        </p:spPr>
        <p:txBody>
          <a:bodyPr/>
          <a:lstStyle>
            <a:lvl1pPr>
              <a:defRPr sz="36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378064" y="2184874"/>
            <a:ext cx="2487604" cy="7141927"/>
          </a:xfrm>
        </p:spPr>
        <p:txBody>
          <a:bodyPr/>
          <a:lstStyle>
            <a:lvl1pPr marL="0" indent="0">
              <a:buNone/>
              <a:defRPr sz="1600"/>
            </a:lvl1pPr>
            <a:lvl2pPr marL="514350" indent="0">
              <a:buNone/>
              <a:defRPr sz="1400"/>
            </a:lvl2pPr>
            <a:lvl3pPr marL="1028700" indent="0">
              <a:buNone/>
              <a:defRPr sz="1100"/>
            </a:lvl3pPr>
            <a:lvl4pPr marL="1543050" indent="0">
              <a:buNone/>
              <a:defRPr sz="1000"/>
            </a:lvl4pPr>
            <a:lvl5pPr marL="2057400" indent="0">
              <a:buNone/>
              <a:defRPr sz="1000"/>
            </a:lvl5pPr>
            <a:lvl6pPr marL="2571750" indent="0">
              <a:buNone/>
              <a:defRPr sz="1000"/>
            </a:lvl6pPr>
            <a:lvl7pPr marL="3086100" indent="0">
              <a:buNone/>
              <a:defRPr sz="1000"/>
            </a:lvl7pPr>
            <a:lvl8pPr marL="3600450" indent="0">
              <a:buNone/>
              <a:defRPr sz="1000"/>
            </a:lvl8pPr>
            <a:lvl9pPr marL="41148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25434134-632D-4572-A01D-8E99A7739B9B}" type="datetimeFigureOut">
              <a:rPr lang="ru-RU" smtClean="0"/>
              <a:pPr/>
              <a:t>22.10.2025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46E032B-1062-44A2-A7B9-C1276901D8DD}"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82060" y="7308692"/>
            <a:ext cx="4536758" cy="862833"/>
          </a:xfrm>
        </p:spPr>
        <p:txBody>
          <a:bodyPr anchor="b"/>
          <a:lstStyle>
            <a:lvl1pPr algn="l">
              <a:defRPr sz="2300" b="1"/>
            </a:lvl1pPr>
          </a:lstStyle>
          <a:p>
            <a:r>
              <a:rPr lang="ru-RU"/>
              <a:t>Образец заголовка</a:t>
            </a:r>
          </a:p>
        </p:txBody>
      </p:sp>
      <p:sp>
        <p:nvSpPr>
          <p:cNvPr id="3" name="Рисунок 2"/>
          <p:cNvSpPr>
            <a:spLocks noGrp="1"/>
          </p:cNvSpPr>
          <p:nvPr>
            <p:ph type="pic" idx="1"/>
          </p:nvPr>
        </p:nvSpPr>
        <p:spPr>
          <a:xfrm>
            <a:off x="1482060" y="932921"/>
            <a:ext cx="4536758" cy="6264593"/>
          </a:xfrm>
        </p:spPr>
        <p:txBody>
          <a:bodyPr/>
          <a:lstStyle>
            <a:lvl1pPr marL="0" indent="0">
              <a:buNone/>
              <a:defRPr sz="3600"/>
            </a:lvl1pPr>
            <a:lvl2pPr marL="514350" indent="0">
              <a:buNone/>
              <a:defRPr sz="3200"/>
            </a:lvl2pPr>
            <a:lvl3pPr marL="1028700" indent="0">
              <a:buNone/>
              <a:defRPr sz="2700"/>
            </a:lvl3pPr>
            <a:lvl4pPr marL="1543050" indent="0">
              <a:buNone/>
              <a:defRPr sz="2300"/>
            </a:lvl4pPr>
            <a:lvl5pPr marL="2057400" indent="0">
              <a:buNone/>
              <a:defRPr sz="2300"/>
            </a:lvl5pPr>
            <a:lvl6pPr marL="2571750" indent="0">
              <a:buNone/>
              <a:defRPr sz="2300"/>
            </a:lvl6pPr>
            <a:lvl7pPr marL="3086100" indent="0">
              <a:buNone/>
              <a:defRPr sz="2300"/>
            </a:lvl7pPr>
            <a:lvl8pPr marL="3600450" indent="0">
              <a:buNone/>
              <a:defRPr sz="2300"/>
            </a:lvl8pPr>
            <a:lvl9pPr marL="4114800" indent="0">
              <a:buNone/>
              <a:defRPr sz="2300"/>
            </a:lvl9pPr>
          </a:lstStyle>
          <a:p>
            <a:endParaRPr lang="ru-RU"/>
          </a:p>
        </p:txBody>
      </p:sp>
      <p:sp>
        <p:nvSpPr>
          <p:cNvPr id="4" name="Текст 3"/>
          <p:cNvSpPr>
            <a:spLocks noGrp="1"/>
          </p:cNvSpPr>
          <p:nvPr>
            <p:ph type="body" sz="half" idx="2"/>
          </p:nvPr>
        </p:nvSpPr>
        <p:spPr>
          <a:xfrm>
            <a:off x="1482060" y="8171525"/>
            <a:ext cx="4536758" cy="1225365"/>
          </a:xfrm>
        </p:spPr>
        <p:txBody>
          <a:bodyPr/>
          <a:lstStyle>
            <a:lvl1pPr marL="0" indent="0">
              <a:buNone/>
              <a:defRPr sz="1600"/>
            </a:lvl1pPr>
            <a:lvl2pPr marL="514350" indent="0">
              <a:buNone/>
              <a:defRPr sz="1400"/>
            </a:lvl2pPr>
            <a:lvl3pPr marL="1028700" indent="0">
              <a:buNone/>
              <a:defRPr sz="1100"/>
            </a:lvl3pPr>
            <a:lvl4pPr marL="1543050" indent="0">
              <a:buNone/>
              <a:defRPr sz="1000"/>
            </a:lvl4pPr>
            <a:lvl5pPr marL="2057400" indent="0">
              <a:buNone/>
              <a:defRPr sz="1000"/>
            </a:lvl5pPr>
            <a:lvl6pPr marL="2571750" indent="0">
              <a:buNone/>
              <a:defRPr sz="1000"/>
            </a:lvl6pPr>
            <a:lvl7pPr marL="3086100" indent="0">
              <a:buNone/>
              <a:defRPr sz="1000"/>
            </a:lvl7pPr>
            <a:lvl8pPr marL="3600450" indent="0">
              <a:buNone/>
              <a:defRPr sz="1000"/>
            </a:lvl8pPr>
            <a:lvl9pPr marL="41148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25434134-632D-4572-A01D-8E99A7739B9B}" type="datetimeFigureOut">
              <a:rPr lang="ru-RU" smtClean="0"/>
              <a:pPr/>
              <a:t>22.10.2025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46E032B-1062-44A2-A7B9-C1276901D8DD}"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78063" y="418123"/>
            <a:ext cx="6805137" cy="1740165"/>
          </a:xfrm>
          <a:prstGeom prst="rect">
            <a:avLst/>
          </a:prstGeom>
        </p:spPr>
        <p:txBody>
          <a:bodyPr vert="horz" lIns="102870" tIns="51435" rIns="102870" bIns="51435" rtlCol="0" anchor="ctr">
            <a:normAutofit/>
          </a:bodyPr>
          <a:lstStyle/>
          <a:p>
            <a:r>
              <a:rPr lang="ru-RU"/>
              <a:t>Образец заголовка</a:t>
            </a:r>
          </a:p>
        </p:txBody>
      </p:sp>
      <p:sp>
        <p:nvSpPr>
          <p:cNvPr id="3" name="Текст 2"/>
          <p:cNvSpPr>
            <a:spLocks noGrp="1"/>
          </p:cNvSpPr>
          <p:nvPr>
            <p:ph type="body" idx="1"/>
          </p:nvPr>
        </p:nvSpPr>
        <p:spPr>
          <a:xfrm>
            <a:off x="378063" y="2436232"/>
            <a:ext cx="6805137" cy="6890569"/>
          </a:xfrm>
          <a:prstGeom prst="rect">
            <a:avLst/>
          </a:prstGeom>
        </p:spPr>
        <p:txBody>
          <a:bodyPr vert="horz" lIns="102870" tIns="51435" rIns="102870" bIns="51435"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378063" y="9677250"/>
            <a:ext cx="1764295" cy="555886"/>
          </a:xfrm>
          <a:prstGeom prst="rect">
            <a:avLst/>
          </a:prstGeom>
        </p:spPr>
        <p:txBody>
          <a:bodyPr vert="horz" lIns="102870" tIns="51435" rIns="102870" bIns="51435" rtlCol="0" anchor="ctr"/>
          <a:lstStyle>
            <a:lvl1pPr algn="l">
              <a:defRPr sz="1400">
                <a:solidFill>
                  <a:schemeClr val="tx1">
                    <a:tint val="75000"/>
                  </a:schemeClr>
                </a:solidFill>
              </a:defRPr>
            </a:lvl1pPr>
          </a:lstStyle>
          <a:p>
            <a:fld id="{25434134-632D-4572-A01D-8E99A7739B9B}" type="datetimeFigureOut">
              <a:rPr lang="ru-RU" smtClean="0"/>
              <a:pPr/>
              <a:t>22.10.2025</a:t>
            </a:fld>
            <a:endParaRPr lang="ru-RU"/>
          </a:p>
        </p:txBody>
      </p:sp>
      <p:sp>
        <p:nvSpPr>
          <p:cNvPr id="5" name="Нижний колонтитул 4"/>
          <p:cNvSpPr>
            <a:spLocks noGrp="1"/>
          </p:cNvSpPr>
          <p:nvPr>
            <p:ph type="ftr" sz="quarter" idx="3"/>
          </p:nvPr>
        </p:nvSpPr>
        <p:spPr>
          <a:xfrm>
            <a:off x="2583432" y="9677250"/>
            <a:ext cx="2394400" cy="555886"/>
          </a:xfrm>
          <a:prstGeom prst="rect">
            <a:avLst/>
          </a:prstGeom>
        </p:spPr>
        <p:txBody>
          <a:bodyPr vert="horz" lIns="102870" tIns="51435" rIns="102870" bIns="51435" rtlCol="0" anchor="ctr"/>
          <a:lstStyle>
            <a:lvl1pPr algn="ctr">
              <a:defRPr sz="14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5418905" y="9677250"/>
            <a:ext cx="1764295" cy="555886"/>
          </a:xfrm>
          <a:prstGeom prst="rect">
            <a:avLst/>
          </a:prstGeom>
        </p:spPr>
        <p:txBody>
          <a:bodyPr vert="horz" lIns="102870" tIns="51435" rIns="102870" bIns="51435" rtlCol="0" anchor="ctr"/>
          <a:lstStyle>
            <a:lvl1pPr algn="r">
              <a:defRPr sz="1400">
                <a:solidFill>
                  <a:schemeClr val="tx1">
                    <a:tint val="75000"/>
                  </a:schemeClr>
                </a:solidFill>
              </a:defRPr>
            </a:lvl1pPr>
          </a:lstStyle>
          <a:p>
            <a:fld id="{A46E032B-1062-44A2-A7B9-C1276901D8DD}"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28700" rtl="0" eaLnBrk="1" latinLnBrk="0" hangingPunct="1">
        <a:spcBef>
          <a:spcPct val="0"/>
        </a:spcBef>
        <a:buNone/>
        <a:defRPr sz="5000" kern="1200">
          <a:solidFill>
            <a:schemeClr val="tx1"/>
          </a:solidFill>
          <a:latin typeface="+mj-lt"/>
          <a:ea typeface="+mj-ea"/>
          <a:cs typeface="+mj-cs"/>
        </a:defRPr>
      </a:lvl1pPr>
    </p:titleStyle>
    <p:bodyStyle>
      <a:lvl1pPr marL="385763" indent="-385763" algn="l" defTabSz="1028700"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35819" indent="-321469" algn="l" defTabSz="1028700" rtl="0" eaLnBrk="1" latinLnBrk="0" hangingPunct="1">
        <a:spcBef>
          <a:spcPct val="20000"/>
        </a:spcBef>
        <a:buFont typeface="Arial" pitchFamily="34" charset="0"/>
        <a:buChar char="–"/>
        <a:defRPr sz="3200" kern="1200">
          <a:solidFill>
            <a:schemeClr val="tx1"/>
          </a:solidFill>
          <a:latin typeface="+mn-lt"/>
          <a:ea typeface="+mn-ea"/>
          <a:cs typeface="+mn-cs"/>
        </a:defRPr>
      </a:lvl2pPr>
      <a:lvl3pPr marL="1285875" indent="-257175" algn="l" defTabSz="1028700"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80022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31457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82892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4327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85762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37197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ru-RU"/>
      </a:defPPr>
      <a:lvl1pPr marL="0" algn="l" defTabSz="1028700" rtl="0" eaLnBrk="1" latinLnBrk="0" hangingPunct="1">
        <a:defRPr sz="2000" kern="1200">
          <a:solidFill>
            <a:schemeClr val="tx1"/>
          </a:solidFill>
          <a:latin typeface="+mn-lt"/>
          <a:ea typeface="+mn-ea"/>
          <a:cs typeface="+mn-cs"/>
        </a:defRPr>
      </a:lvl1pPr>
      <a:lvl2pPr marL="514350" algn="l" defTabSz="1028700" rtl="0" eaLnBrk="1" latinLnBrk="0" hangingPunct="1">
        <a:defRPr sz="2000" kern="1200">
          <a:solidFill>
            <a:schemeClr val="tx1"/>
          </a:solidFill>
          <a:latin typeface="+mn-lt"/>
          <a:ea typeface="+mn-ea"/>
          <a:cs typeface="+mn-cs"/>
        </a:defRPr>
      </a:lvl2pPr>
      <a:lvl3pPr marL="1028700" algn="l" defTabSz="1028700" rtl="0" eaLnBrk="1" latinLnBrk="0" hangingPunct="1">
        <a:defRPr sz="2000" kern="1200">
          <a:solidFill>
            <a:schemeClr val="tx1"/>
          </a:solidFill>
          <a:latin typeface="+mn-lt"/>
          <a:ea typeface="+mn-ea"/>
          <a:cs typeface="+mn-cs"/>
        </a:defRPr>
      </a:lvl3pPr>
      <a:lvl4pPr marL="1543050" algn="l" defTabSz="1028700" rtl="0" eaLnBrk="1" latinLnBrk="0" hangingPunct="1">
        <a:defRPr sz="2000" kern="1200">
          <a:solidFill>
            <a:schemeClr val="tx1"/>
          </a:solidFill>
          <a:latin typeface="+mn-lt"/>
          <a:ea typeface="+mn-ea"/>
          <a:cs typeface="+mn-cs"/>
        </a:defRPr>
      </a:lvl4pPr>
      <a:lvl5pPr marL="2057400" algn="l" defTabSz="1028700" rtl="0" eaLnBrk="1" latinLnBrk="0" hangingPunct="1">
        <a:defRPr sz="2000" kern="1200">
          <a:solidFill>
            <a:schemeClr val="tx1"/>
          </a:solidFill>
          <a:latin typeface="+mn-lt"/>
          <a:ea typeface="+mn-ea"/>
          <a:cs typeface="+mn-cs"/>
        </a:defRPr>
      </a:lvl5pPr>
      <a:lvl6pPr marL="2571750" algn="l" defTabSz="1028700" rtl="0" eaLnBrk="1" latinLnBrk="0" hangingPunct="1">
        <a:defRPr sz="2000" kern="1200">
          <a:solidFill>
            <a:schemeClr val="tx1"/>
          </a:solidFill>
          <a:latin typeface="+mn-lt"/>
          <a:ea typeface="+mn-ea"/>
          <a:cs typeface="+mn-cs"/>
        </a:defRPr>
      </a:lvl6pPr>
      <a:lvl7pPr marL="3086100" algn="l" defTabSz="1028700" rtl="0" eaLnBrk="1" latinLnBrk="0" hangingPunct="1">
        <a:defRPr sz="2000" kern="1200">
          <a:solidFill>
            <a:schemeClr val="tx1"/>
          </a:solidFill>
          <a:latin typeface="+mn-lt"/>
          <a:ea typeface="+mn-ea"/>
          <a:cs typeface="+mn-cs"/>
        </a:defRPr>
      </a:lvl7pPr>
      <a:lvl8pPr marL="3600450" algn="l" defTabSz="1028700" rtl="0" eaLnBrk="1" latinLnBrk="0" hangingPunct="1">
        <a:defRPr sz="2000" kern="1200">
          <a:solidFill>
            <a:schemeClr val="tx1"/>
          </a:solidFill>
          <a:latin typeface="+mn-lt"/>
          <a:ea typeface="+mn-ea"/>
          <a:cs typeface="+mn-cs"/>
        </a:defRPr>
      </a:lvl8pPr>
      <a:lvl9pPr marL="4114800" algn="l" defTabSz="1028700"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gif"/></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тстмтс.jpg"/>
          <p:cNvPicPr>
            <a:picLocks noChangeAspect="1"/>
          </p:cNvPicPr>
          <p:nvPr/>
        </p:nvPicPr>
        <p:blipFill>
          <a:blip r:embed="rId2" cstate="print"/>
          <a:stretch>
            <a:fillRect/>
          </a:stretch>
        </p:blipFill>
        <p:spPr>
          <a:xfrm>
            <a:off x="0" y="0"/>
            <a:ext cx="7561263" cy="10440988"/>
          </a:xfrm>
          <a:prstGeom prst="rect">
            <a:avLst/>
          </a:prstGeom>
        </p:spPr>
      </p:pic>
      <p:sp>
        <p:nvSpPr>
          <p:cNvPr id="5" name="TextBox 4"/>
          <p:cNvSpPr txBox="1"/>
          <p:nvPr/>
        </p:nvSpPr>
        <p:spPr>
          <a:xfrm>
            <a:off x="994549" y="3505982"/>
            <a:ext cx="6000792" cy="2123658"/>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ru-RU" sz="4400" i="1" dirty="0">
                <a:solidFill>
                  <a:srgbClr val="00B0F0"/>
                </a:solidFill>
                <a:latin typeface="Gungsuh" pitchFamily="18" charset="-127"/>
                <a:ea typeface="Gungsuh" pitchFamily="18" charset="-127"/>
              </a:rPr>
              <a:t>Игры и эксперименты с водой</a:t>
            </a:r>
          </a:p>
        </p:txBody>
      </p:sp>
      <p:sp>
        <p:nvSpPr>
          <p:cNvPr id="2" name="TextBox 1">
            <a:extLst>
              <a:ext uri="{FF2B5EF4-FFF2-40B4-BE49-F238E27FC236}">
                <a16:creationId xmlns:a16="http://schemas.microsoft.com/office/drawing/2014/main" id="{5CEA5BFB-4817-46B6-BD94-F704616325E7}"/>
              </a:ext>
            </a:extLst>
          </p:cNvPr>
          <p:cNvSpPr txBox="1"/>
          <p:nvPr/>
        </p:nvSpPr>
        <p:spPr>
          <a:xfrm>
            <a:off x="2484487" y="7092702"/>
            <a:ext cx="4824536" cy="400110"/>
          </a:xfrm>
          <a:prstGeom prst="rect">
            <a:avLst/>
          </a:prstGeom>
          <a:noFill/>
        </p:spPr>
        <p:txBody>
          <a:bodyPr wrap="square" rtlCol="0">
            <a:spAutoFit/>
          </a:bodyPr>
          <a:lstStyle/>
          <a:p>
            <a:r>
              <a:rPr lang="ru-RU" dirty="0">
                <a:solidFill>
                  <a:srgbClr val="002060"/>
                </a:solidFill>
              </a:rPr>
              <a:t>Воспитатель: Пряхина Ольга </a:t>
            </a:r>
            <a:r>
              <a:rPr lang="ru-RU" dirty="0" err="1">
                <a:solidFill>
                  <a:srgbClr val="002060"/>
                </a:solidFill>
              </a:rPr>
              <a:t>Равильевна</a:t>
            </a:r>
            <a:endParaRPr lang="ru-RU" dirty="0">
              <a:solidFill>
                <a:srgbClr val="00206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1.jpg"/>
          <p:cNvPicPr>
            <a:picLocks noChangeAspect="1"/>
          </p:cNvPicPr>
          <p:nvPr/>
        </p:nvPicPr>
        <p:blipFill>
          <a:blip r:embed="rId2" cstate="print"/>
          <a:stretch>
            <a:fillRect/>
          </a:stretch>
        </p:blipFill>
        <p:spPr>
          <a:xfrm>
            <a:off x="-1" y="0"/>
            <a:ext cx="7561263" cy="10440988"/>
          </a:xfrm>
          <a:prstGeom prst="rect">
            <a:avLst/>
          </a:prstGeom>
        </p:spPr>
      </p:pic>
      <p:sp>
        <p:nvSpPr>
          <p:cNvPr id="3" name="TextBox 2"/>
          <p:cNvSpPr txBox="1"/>
          <p:nvPr/>
        </p:nvSpPr>
        <p:spPr>
          <a:xfrm>
            <a:off x="780235" y="648462"/>
            <a:ext cx="6286544" cy="8556188"/>
          </a:xfrm>
          <a:prstGeom prst="rect">
            <a:avLst/>
          </a:prstGeom>
          <a:noFill/>
        </p:spPr>
        <p:txBody>
          <a:bodyPr wrap="square" rtlCol="0">
            <a:spAutoFit/>
          </a:bodyPr>
          <a:lstStyle/>
          <a:p>
            <a:r>
              <a:rPr lang="ru-RU" sz="1600" b="1" i="1" dirty="0">
                <a:solidFill>
                  <a:srgbClr val="FF0000"/>
                </a:solidFill>
                <a:latin typeface="Times New Roman" pitchFamily="18" charset="0"/>
                <a:cs typeface="Times New Roman" pitchFamily="18" charset="0"/>
              </a:rPr>
              <a:t>"Подводная лодка" №1. Подводная лодка из винограда</a:t>
            </a:r>
          </a:p>
          <a:p>
            <a:endParaRPr lang="ru-RU" sz="1400" i="1" dirty="0">
              <a:latin typeface="Times New Roman" pitchFamily="18" charset="0"/>
              <a:cs typeface="Times New Roman" pitchFamily="18" charset="0"/>
            </a:endParaRPr>
          </a:p>
          <a:p>
            <a:r>
              <a:rPr lang="ru-RU" sz="1400" i="1" dirty="0">
                <a:latin typeface="Times New Roman" pitchFamily="18" charset="0"/>
                <a:cs typeface="Times New Roman" pitchFamily="18" charset="0"/>
              </a:rPr>
              <a:t> </a:t>
            </a:r>
          </a:p>
          <a:p>
            <a:endParaRPr lang="ru-RU" sz="1400" i="1" dirty="0">
              <a:latin typeface="Times New Roman" pitchFamily="18" charset="0"/>
              <a:cs typeface="Times New Roman" pitchFamily="18" charset="0"/>
            </a:endParaRPr>
          </a:p>
          <a:p>
            <a:endParaRPr lang="ru-RU" sz="1400" i="1" dirty="0">
              <a:latin typeface="Times New Roman" pitchFamily="18" charset="0"/>
              <a:cs typeface="Times New Roman" pitchFamily="18" charset="0"/>
            </a:endParaRPr>
          </a:p>
          <a:p>
            <a:endParaRPr lang="ru-RU" sz="1400" i="1" dirty="0">
              <a:latin typeface="Times New Roman" pitchFamily="18" charset="0"/>
              <a:cs typeface="Times New Roman" pitchFamily="18" charset="0"/>
            </a:endParaRPr>
          </a:p>
          <a:p>
            <a:endParaRPr lang="ru-RU" sz="1400" i="1" dirty="0">
              <a:latin typeface="Times New Roman" pitchFamily="18" charset="0"/>
              <a:cs typeface="Times New Roman" pitchFamily="18" charset="0"/>
            </a:endParaRPr>
          </a:p>
          <a:p>
            <a:r>
              <a:rPr lang="ru-RU" sz="1400" i="1" dirty="0">
                <a:latin typeface="Times New Roman" pitchFamily="18" charset="0"/>
                <a:cs typeface="Times New Roman" pitchFamily="18" charset="0"/>
              </a:rPr>
              <a:t>Возьмите стакан со свежей газированной водой или лимонадом и бросьте в нее виноградинку. Она чуть тяжелее воды и опустится на дно. Но на нее тут же начнут садиться пузырьки газа, похожие на маленькие воздушные шарики. Вскоре их станет так много, что виноградинка всплывет.</a:t>
            </a:r>
          </a:p>
          <a:p>
            <a:endParaRPr lang="ru-RU" sz="1400" i="1" dirty="0">
              <a:latin typeface="Times New Roman" pitchFamily="18" charset="0"/>
              <a:cs typeface="Times New Roman" pitchFamily="18" charset="0"/>
            </a:endParaRPr>
          </a:p>
          <a:p>
            <a:r>
              <a:rPr lang="ru-RU" sz="1400" i="1" dirty="0">
                <a:latin typeface="Times New Roman" pitchFamily="18" charset="0"/>
                <a:cs typeface="Times New Roman" pitchFamily="18" charset="0"/>
              </a:rPr>
              <a:t>Но на поверхности пузырьки лопнут, и газ улетит. Отяжелевшая виноградинка вновь опустится на дно. Здесь она снова покроется пузырьками газа и снова всплывет. Так будет продолжаться несколько раз, пока вода не "выдохнется". По этому принципу всплывает и поднимается настоящая лодка. А у рыбы есть плавательный пузырь. Когда ей надо погрузиться, мускулы сжимаются, сдавливают пузырь. Его объем уменьшается, рыба идет вниз. А надо подняться - мускулы расслабляются, распускают пузырь. Он увеличивается, и рыба всплывает.</a:t>
            </a:r>
          </a:p>
          <a:p>
            <a:r>
              <a:rPr lang="ru-RU" sz="1600" b="1" i="1" dirty="0">
                <a:solidFill>
                  <a:srgbClr val="FF0000"/>
                </a:solidFill>
                <a:latin typeface="Times New Roman" pitchFamily="18" charset="0"/>
                <a:cs typeface="Times New Roman" pitchFamily="18" charset="0"/>
              </a:rPr>
              <a:t>"Подводная лодка" №2. Подводная лодка из яйца</a:t>
            </a:r>
          </a:p>
          <a:p>
            <a:endParaRPr lang="ru-RU" sz="1400" i="1" dirty="0">
              <a:latin typeface="Times New Roman" pitchFamily="18" charset="0"/>
              <a:cs typeface="Times New Roman" pitchFamily="18" charset="0"/>
            </a:endParaRPr>
          </a:p>
          <a:p>
            <a:r>
              <a:rPr lang="ru-RU" sz="1400" i="1" dirty="0">
                <a:latin typeface="Times New Roman" pitchFamily="18" charset="0"/>
                <a:cs typeface="Times New Roman" pitchFamily="18" charset="0"/>
              </a:rPr>
              <a:t> 	Возьмите 3 банки: две пол-литровые и одну литровую. Одну банку наполните чистой водой и опустите в нее сырое яйцо. Оно утонет.</a:t>
            </a:r>
          </a:p>
          <a:p>
            <a:endParaRPr lang="ru-RU" sz="1400" i="1" dirty="0">
              <a:latin typeface="Times New Roman" pitchFamily="18" charset="0"/>
              <a:cs typeface="Times New Roman" pitchFamily="18" charset="0"/>
            </a:endParaRPr>
          </a:p>
          <a:p>
            <a:r>
              <a:rPr lang="ru-RU" sz="1400" i="1" dirty="0">
                <a:latin typeface="Times New Roman" pitchFamily="18" charset="0"/>
                <a:cs typeface="Times New Roman" pitchFamily="18" charset="0"/>
              </a:rPr>
              <a:t>	 Во вторую банку налейте крепкий раствор поваренной соли (2 столовые ложки на 0,5 л воды). Опустите туда второе яйцо - оно будет плавать. Это объясняется тем, что соленая вода тяжелее, поэтому и плавать в море легче, чем в реке.</a:t>
            </a:r>
          </a:p>
          <a:p>
            <a:endParaRPr lang="ru-RU" sz="1400" i="1" dirty="0">
              <a:latin typeface="Times New Roman" pitchFamily="18" charset="0"/>
              <a:cs typeface="Times New Roman" pitchFamily="18" charset="0"/>
            </a:endParaRPr>
          </a:p>
          <a:p>
            <a:r>
              <a:rPr lang="ru-RU" sz="1400" i="1" dirty="0">
                <a:latin typeface="Times New Roman" pitchFamily="18" charset="0"/>
                <a:cs typeface="Times New Roman" pitchFamily="18" charset="0"/>
              </a:rPr>
              <a:t> 	А теперь положите на дно литровой банки яйцо. Постепенно подливая по очереди воду из обеих маленьких банок, можно получить такой раствор, в котором яйцо не будет ни всплывать, ни тонуть. Оно будет держаться, как подвешенное, посреди раствора.</a:t>
            </a:r>
          </a:p>
          <a:p>
            <a:endParaRPr lang="ru-RU" sz="1400" i="1" dirty="0">
              <a:latin typeface="Times New Roman" pitchFamily="18" charset="0"/>
              <a:cs typeface="Times New Roman" pitchFamily="18" charset="0"/>
            </a:endParaRPr>
          </a:p>
          <a:p>
            <a:r>
              <a:rPr lang="ru-RU" sz="1400" i="1" dirty="0">
                <a:latin typeface="Times New Roman" pitchFamily="18" charset="0"/>
                <a:cs typeface="Times New Roman" pitchFamily="18" charset="0"/>
              </a:rPr>
              <a:t>	 Когда опыт проведен, можно показать фокус. Подливая соленой воды, вы добьетесь того, что яйцо будет всплывать. Подливая пресную воду - того, что яйцо будет тонуть. Внешне соленая и пресная вода не отличается друг от друга, и это будет выглядеть удивительно.</a:t>
            </a:r>
          </a:p>
        </p:txBody>
      </p:sp>
      <p:pic>
        <p:nvPicPr>
          <p:cNvPr id="4" name="Рисунок 3" descr="ипаиисимси.jpeg"/>
          <p:cNvPicPr>
            <a:picLocks noChangeAspect="1"/>
          </p:cNvPicPr>
          <p:nvPr/>
        </p:nvPicPr>
        <p:blipFill>
          <a:blip r:embed="rId3" cstate="print"/>
          <a:stretch>
            <a:fillRect/>
          </a:stretch>
        </p:blipFill>
        <p:spPr>
          <a:xfrm>
            <a:off x="2280433" y="1148527"/>
            <a:ext cx="1500198" cy="900119"/>
          </a:xfrm>
          <a:prstGeom prst="rect">
            <a:avLst/>
          </a:prstGeom>
          <a:ln>
            <a:noFill/>
          </a:ln>
          <a:effectLst>
            <a:softEdge rad="112500"/>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2.jpg"/>
          <p:cNvPicPr>
            <a:picLocks noChangeAspect="1"/>
          </p:cNvPicPr>
          <p:nvPr/>
        </p:nvPicPr>
        <p:blipFill>
          <a:blip r:embed="rId2" cstate="print"/>
          <a:stretch>
            <a:fillRect/>
          </a:stretch>
        </p:blipFill>
        <p:spPr>
          <a:xfrm>
            <a:off x="89974" y="0"/>
            <a:ext cx="7381314" cy="10440988"/>
          </a:xfrm>
          <a:prstGeom prst="rect">
            <a:avLst/>
          </a:prstGeom>
        </p:spPr>
      </p:pic>
      <p:sp>
        <p:nvSpPr>
          <p:cNvPr id="3" name="TextBox 2"/>
          <p:cNvSpPr txBox="1"/>
          <p:nvPr/>
        </p:nvSpPr>
        <p:spPr>
          <a:xfrm>
            <a:off x="780235" y="648462"/>
            <a:ext cx="6072230" cy="8556188"/>
          </a:xfrm>
          <a:prstGeom prst="rect">
            <a:avLst/>
          </a:prstGeom>
          <a:noFill/>
        </p:spPr>
        <p:txBody>
          <a:bodyPr wrap="square" rtlCol="0">
            <a:spAutoFit/>
          </a:bodyPr>
          <a:lstStyle/>
          <a:p>
            <a:r>
              <a:rPr lang="ru-RU" sz="1600" b="1" i="1" dirty="0">
                <a:solidFill>
                  <a:srgbClr val="FF0000"/>
                </a:solidFill>
                <a:latin typeface="Times New Roman" pitchFamily="18" charset="0"/>
                <a:cs typeface="Times New Roman" pitchFamily="18" charset="0"/>
              </a:rPr>
              <a:t>Цветы лотоса</a:t>
            </a:r>
          </a:p>
          <a:p>
            <a:endParaRPr lang="ru-RU" sz="1400" i="1" dirty="0">
              <a:latin typeface="Times New Roman" pitchFamily="18" charset="0"/>
              <a:cs typeface="Times New Roman" pitchFamily="18" charset="0"/>
            </a:endParaRPr>
          </a:p>
          <a:p>
            <a:r>
              <a:rPr lang="ru-RU" sz="1400" i="1" dirty="0">
                <a:latin typeface="Times New Roman" pitchFamily="18" charset="0"/>
                <a:cs typeface="Times New Roman" pitchFamily="18" charset="0"/>
              </a:rPr>
              <a:t> </a:t>
            </a:r>
          </a:p>
          <a:p>
            <a:endParaRPr lang="ru-RU" sz="1400" i="1" dirty="0">
              <a:latin typeface="Times New Roman" pitchFamily="18" charset="0"/>
              <a:cs typeface="Times New Roman" pitchFamily="18" charset="0"/>
            </a:endParaRPr>
          </a:p>
          <a:p>
            <a:r>
              <a:rPr lang="ru-RU" sz="1400" i="1" dirty="0">
                <a:latin typeface="Times New Roman" pitchFamily="18" charset="0"/>
                <a:cs typeface="Times New Roman" pitchFamily="18" charset="0"/>
              </a:rPr>
              <a:t>Вырежьте из цветной бумаги цветы с длинными лепестками. При помощи карандаша закрутите лепестки к центру. А теперь опустите разноцветные лотосы на воду, налитую в таз. Буквально на ваших глазах лепестки цветов начнут распускаться. Это происходит потому, что бумага намокает, становится постепенно тяжелее и лепестки раскрываются.</a:t>
            </a:r>
          </a:p>
          <a:p>
            <a:endParaRPr lang="ru-RU" sz="1400" i="1" dirty="0">
              <a:latin typeface="Times New Roman" pitchFamily="18" charset="0"/>
              <a:cs typeface="Times New Roman" pitchFamily="18" charset="0"/>
            </a:endParaRPr>
          </a:p>
          <a:p>
            <a:r>
              <a:rPr lang="ru-RU" sz="1600" b="1" i="1" dirty="0">
                <a:solidFill>
                  <a:srgbClr val="FF0000"/>
                </a:solidFill>
                <a:latin typeface="Times New Roman" pitchFamily="18" charset="0"/>
                <a:cs typeface="Times New Roman" pitchFamily="18" charset="0"/>
              </a:rPr>
              <a:t>Естественная лупа</a:t>
            </a:r>
          </a:p>
          <a:p>
            <a:endParaRPr lang="ru-RU" sz="1400" i="1" dirty="0">
              <a:latin typeface="Times New Roman" pitchFamily="18" charset="0"/>
              <a:cs typeface="Times New Roman" pitchFamily="18" charset="0"/>
            </a:endParaRPr>
          </a:p>
          <a:p>
            <a:r>
              <a:rPr lang="ru-RU" sz="1400" i="1" dirty="0">
                <a:latin typeface="Times New Roman" pitchFamily="18" charset="0"/>
                <a:cs typeface="Times New Roman" pitchFamily="18" charset="0"/>
              </a:rPr>
              <a:t> Если вам понадобилось разглядеть какое-либо маленькое существо, например паука, комара или муху, сделать это очень просто.</a:t>
            </a:r>
          </a:p>
          <a:p>
            <a:endParaRPr lang="ru-RU" sz="1400" i="1" dirty="0">
              <a:latin typeface="Times New Roman" pitchFamily="18" charset="0"/>
              <a:cs typeface="Times New Roman" pitchFamily="18" charset="0"/>
            </a:endParaRPr>
          </a:p>
          <a:p>
            <a:r>
              <a:rPr lang="ru-RU" sz="1400" i="1" dirty="0">
                <a:latin typeface="Times New Roman" pitchFamily="18" charset="0"/>
                <a:cs typeface="Times New Roman" pitchFamily="18" charset="0"/>
              </a:rPr>
              <a:t> Посадите насекомое в трехлитровую банку. Сверху затяните горлышко пищевой пленкой, но не натягивайте ее, а, наоборот, продавите ее так, чтобы образовалась небольшая емкость. Теперь завяжите пленку веревкой или резинкой, а в углубление налейте воды. У вас получится чудесная лупа, сквозь которую прекрасно можно рассмотреть мельчайшие детали.</a:t>
            </a:r>
          </a:p>
          <a:p>
            <a:endParaRPr lang="ru-RU" sz="1400" i="1" dirty="0">
              <a:latin typeface="Times New Roman" pitchFamily="18" charset="0"/>
              <a:cs typeface="Times New Roman" pitchFamily="18" charset="0"/>
            </a:endParaRPr>
          </a:p>
          <a:p>
            <a:r>
              <a:rPr lang="ru-RU" sz="1400" i="1" dirty="0">
                <a:latin typeface="Times New Roman" pitchFamily="18" charset="0"/>
                <a:cs typeface="Times New Roman" pitchFamily="18" charset="0"/>
              </a:rPr>
              <a:t> Тот же эффект получится, если смотреть на предмет сквозь банку с водой, закрепив его на задней стенке банки прозрачным скотчем.</a:t>
            </a:r>
          </a:p>
          <a:p>
            <a:endParaRPr lang="ru-RU" sz="1400" i="1" dirty="0">
              <a:latin typeface="Times New Roman" pitchFamily="18" charset="0"/>
              <a:cs typeface="Times New Roman" pitchFamily="18" charset="0"/>
            </a:endParaRPr>
          </a:p>
          <a:p>
            <a:r>
              <a:rPr lang="ru-RU" sz="1600" b="1" i="1" dirty="0">
                <a:solidFill>
                  <a:srgbClr val="FF0000"/>
                </a:solidFill>
                <a:latin typeface="Times New Roman" pitchFamily="18" charset="0"/>
                <a:cs typeface="Times New Roman" pitchFamily="18" charset="0"/>
              </a:rPr>
              <a:t>Чудесные спички</a:t>
            </a:r>
          </a:p>
          <a:p>
            <a:endParaRPr lang="ru-RU" sz="1400" i="1" dirty="0">
              <a:latin typeface="Times New Roman" pitchFamily="18" charset="0"/>
              <a:cs typeface="Times New Roman" pitchFamily="18" charset="0"/>
            </a:endParaRPr>
          </a:p>
          <a:p>
            <a:r>
              <a:rPr lang="ru-RU" sz="1400" i="1" dirty="0">
                <a:latin typeface="Times New Roman" pitchFamily="18" charset="0"/>
                <a:cs typeface="Times New Roman" pitchFamily="18" charset="0"/>
              </a:rPr>
              <a:t> Вам понадобится 5 спичек.</a:t>
            </a:r>
          </a:p>
          <a:p>
            <a:endParaRPr lang="ru-RU" sz="1400" i="1" dirty="0">
              <a:latin typeface="Times New Roman" pitchFamily="18" charset="0"/>
              <a:cs typeface="Times New Roman" pitchFamily="18" charset="0"/>
            </a:endParaRPr>
          </a:p>
          <a:p>
            <a:r>
              <a:rPr lang="ru-RU" sz="1400" i="1" dirty="0">
                <a:latin typeface="Times New Roman" pitchFamily="18" charset="0"/>
                <a:cs typeface="Times New Roman" pitchFamily="18" charset="0"/>
              </a:rPr>
              <a:t> Надломите их посредине, согните под прямым углом и положите на блюдце.</a:t>
            </a:r>
          </a:p>
          <a:p>
            <a:endParaRPr lang="ru-RU" sz="1400" i="1" dirty="0">
              <a:latin typeface="Times New Roman" pitchFamily="18" charset="0"/>
              <a:cs typeface="Times New Roman" pitchFamily="18" charset="0"/>
            </a:endParaRPr>
          </a:p>
          <a:p>
            <a:r>
              <a:rPr lang="ru-RU" sz="1400" i="1" dirty="0">
                <a:latin typeface="Times New Roman" pitchFamily="18" charset="0"/>
                <a:cs typeface="Times New Roman" pitchFamily="18" charset="0"/>
              </a:rPr>
              <a:t> Капните несколько капель воды на сгибы спичек. Наблюдайте. Постепенно спички начнут расправляться и образуют звезду.</a:t>
            </a:r>
          </a:p>
          <a:p>
            <a:endParaRPr lang="ru-RU" sz="1400" i="1" dirty="0">
              <a:latin typeface="Times New Roman" pitchFamily="18" charset="0"/>
              <a:cs typeface="Times New Roman" pitchFamily="18" charset="0"/>
            </a:endParaRPr>
          </a:p>
          <a:p>
            <a:r>
              <a:rPr lang="ru-RU" sz="1400" i="1" dirty="0">
                <a:latin typeface="Times New Roman" pitchFamily="18" charset="0"/>
                <a:cs typeface="Times New Roman" pitchFamily="18" charset="0"/>
              </a:rPr>
              <a:t> Причина этого явления, которое называется капиллярность, в том, что волокна дерева впитывают влагу. Она ползет все дальше по капиллярам. Дерево набухает, а его уцелевшие волокна "толстеют", и они уже не могут сильно сгибаться и начинают расправляться.</a:t>
            </a:r>
          </a:p>
        </p:txBody>
      </p:sp>
      <p:pic>
        <p:nvPicPr>
          <p:cNvPr id="4" name="Рисунок 3" descr="итттимаыввыыв.jpeg"/>
          <p:cNvPicPr>
            <a:picLocks noChangeAspect="1"/>
          </p:cNvPicPr>
          <p:nvPr/>
        </p:nvPicPr>
        <p:blipFill>
          <a:blip r:embed="rId3" cstate="print"/>
          <a:stretch>
            <a:fillRect/>
          </a:stretch>
        </p:blipFill>
        <p:spPr>
          <a:xfrm>
            <a:off x="3209127" y="719900"/>
            <a:ext cx="1071570" cy="814061"/>
          </a:xfrm>
          <a:prstGeom prst="rect">
            <a:avLst/>
          </a:prstGeom>
          <a:ln>
            <a:noFill/>
          </a:ln>
          <a:effectLst>
            <a:softEdge rad="112500"/>
          </a:effectLst>
        </p:spPr>
      </p:pic>
      <p:pic>
        <p:nvPicPr>
          <p:cNvPr id="1026" name="Picture 2" descr="занимательные опыты для детей"/>
          <p:cNvPicPr>
            <a:picLocks noChangeAspect="1" noChangeArrowheads="1"/>
          </p:cNvPicPr>
          <p:nvPr/>
        </p:nvPicPr>
        <p:blipFill>
          <a:blip r:embed="rId4" cstate="print"/>
          <a:srcRect/>
          <a:stretch>
            <a:fillRect/>
          </a:stretch>
        </p:blipFill>
        <p:spPr bwMode="auto">
          <a:xfrm>
            <a:off x="4137821" y="6077750"/>
            <a:ext cx="2000264" cy="885169"/>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4.jpg"/>
          <p:cNvPicPr>
            <a:picLocks noChangeAspect="1"/>
          </p:cNvPicPr>
          <p:nvPr/>
        </p:nvPicPr>
        <p:blipFill>
          <a:blip r:embed="rId2" cstate="print"/>
          <a:stretch>
            <a:fillRect/>
          </a:stretch>
        </p:blipFill>
        <p:spPr>
          <a:xfrm>
            <a:off x="-219897" y="0"/>
            <a:ext cx="7952818" cy="10440988"/>
          </a:xfrm>
          <a:prstGeom prst="rect">
            <a:avLst/>
          </a:prstGeom>
        </p:spPr>
      </p:pic>
      <p:sp>
        <p:nvSpPr>
          <p:cNvPr id="3" name="TextBox 2"/>
          <p:cNvSpPr txBox="1"/>
          <p:nvPr/>
        </p:nvSpPr>
        <p:spPr>
          <a:xfrm>
            <a:off x="923111" y="719900"/>
            <a:ext cx="6143668" cy="8556188"/>
          </a:xfrm>
          <a:prstGeom prst="rect">
            <a:avLst/>
          </a:prstGeom>
          <a:noFill/>
        </p:spPr>
        <p:txBody>
          <a:bodyPr wrap="square" rtlCol="0">
            <a:spAutoFit/>
          </a:bodyPr>
          <a:lstStyle/>
          <a:p>
            <a:r>
              <a:rPr lang="ru-RU" sz="1400" b="1" i="1" dirty="0">
                <a:solidFill>
                  <a:srgbClr val="FF0000"/>
                </a:solidFill>
                <a:latin typeface="Times New Roman" pitchFamily="18" charset="0"/>
                <a:cs typeface="Times New Roman" pitchFamily="18" charset="0"/>
              </a:rPr>
              <a:t>Куда делись чернила? Превращения</a:t>
            </a:r>
          </a:p>
          <a:p>
            <a:endParaRPr lang="ru-RU" sz="1400" i="1" dirty="0">
              <a:latin typeface="Times New Roman" pitchFamily="18" charset="0"/>
              <a:cs typeface="Times New Roman" pitchFamily="18" charset="0"/>
            </a:endParaRPr>
          </a:p>
          <a:p>
            <a:r>
              <a:rPr lang="ru-RU" sz="1400" i="1" dirty="0">
                <a:latin typeface="Times New Roman" pitchFamily="18" charset="0"/>
                <a:cs typeface="Times New Roman" pitchFamily="18" charset="0"/>
              </a:rPr>
              <a:t> В пузырек с водой капните чернил или туши, чтобы раствор был бледно-голубым. Туда же положите таблетку растолченного активированного угля. Закройте горлышко пальцем и взболтайте смесь.</a:t>
            </a:r>
          </a:p>
          <a:p>
            <a:endParaRPr lang="ru-RU" sz="1400" i="1" dirty="0">
              <a:latin typeface="Times New Roman" pitchFamily="18" charset="0"/>
              <a:cs typeface="Times New Roman" pitchFamily="18" charset="0"/>
            </a:endParaRPr>
          </a:p>
          <a:p>
            <a:r>
              <a:rPr lang="ru-RU" sz="1400" i="1" dirty="0">
                <a:latin typeface="Times New Roman" pitchFamily="18" charset="0"/>
                <a:cs typeface="Times New Roman" pitchFamily="18" charset="0"/>
              </a:rPr>
              <a:t> Она посветлеет на глазах. Дело в том, что уголь впитывает своей поверхностью молекулы красителя и его уже и не видно.</a:t>
            </a:r>
          </a:p>
          <a:p>
            <a:endParaRPr lang="ru-RU" sz="1400" i="1" dirty="0">
              <a:latin typeface="Times New Roman" pitchFamily="18" charset="0"/>
              <a:cs typeface="Times New Roman" pitchFamily="18" charset="0"/>
            </a:endParaRPr>
          </a:p>
          <a:p>
            <a:r>
              <a:rPr lang="ru-RU" sz="1600" b="1" i="1" dirty="0">
                <a:solidFill>
                  <a:srgbClr val="FF0000"/>
                </a:solidFill>
                <a:latin typeface="Times New Roman" pitchFamily="18" charset="0"/>
                <a:cs typeface="Times New Roman" pitchFamily="18" charset="0"/>
              </a:rPr>
              <a:t>Делаем облако</a:t>
            </a:r>
          </a:p>
          <a:p>
            <a:endParaRPr lang="ru-RU" sz="1400" i="1" dirty="0">
              <a:latin typeface="Times New Roman" pitchFamily="18" charset="0"/>
              <a:cs typeface="Times New Roman" pitchFamily="18" charset="0"/>
            </a:endParaRPr>
          </a:p>
          <a:p>
            <a:r>
              <a:rPr lang="ru-RU" sz="1400" i="1" dirty="0">
                <a:latin typeface="Times New Roman" pitchFamily="18" charset="0"/>
                <a:cs typeface="Times New Roman" pitchFamily="18" charset="0"/>
              </a:rPr>
              <a:t> Налейте в трехлитровую банку горячей воды (примерно 2,5 см.). Положите на противень несколько кубиков льда и поставьте его на банку. Воздух внутри банки, поднимаясь вверх, станет охлаждаться. Содержащийся в нем водяной пар будет конденсироваться, образуя облако.</a:t>
            </a:r>
          </a:p>
          <a:p>
            <a:endParaRPr lang="ru-RU" sz="1400" i="1" dirty="0">
              <a:latin typeface="Times New Roman" pitchFamily="18" charset="0"/>
              <a:cs typeface="Times New Roman" pitchFamily="18" charset="0"/>
            </a:endParaRPr>
          </a:p>
          <a:p>
            <a:r>
              <a:rPr lang="ru-RU" sz="1400" i="1" dirty="0">
                <a:latin typeface="Times New Roman" pitchFamily="18" charset="0"/>
                <a:cs typeface="Times New Roman" pitchFamily="18" charset="0"/>
              </a:rPr>
              <a:t> Этот эксперимент моделирует процесс формирования облаков при охлаждении теплого воздуха. А откуда же берется дождь? Оказывается, капли, нагревшись на земле, поднимаются вверх. Там им становится холодно, и они жмутся друг к другу, образуя облака. Встречаясь вместе, они увеличиваются, становятся тяжелыми и падают на землю в виде дождя.</a:t>
            </a:r>
          </a:p>
          <a:p>
            <a:endParaRPr lang="ru-RU" sz="1400" i="1" dirty="0">
              <a:latin typeface="Times New Roman" pitchFamily="18" charset="0"/>
              <a:cs typeface="Times New Roman" pitchFamily="18" charset="0"/>
            </a:endParaRPr>
          </a:p>
          <a:p>
            <a:r>
              <a:rPr lang="ru-RU" sz="1400" i="1" dirty="0">
                <a:latin typeface="Times New Roman" pitchFamily="18" charset="0"/>
                <a:cs typeface="Times New Roman" pitchFamily="18" charset="0"/>
              </a:rPr>
              <a:t>"</a:t>
            </a:r>
            <a:r>
              <a:rPr lang="ru-RU" sz="1600" b="1" i="1" dirty="0">
                <a:solidFill>
                  <a:srgbClr val="FF0000"/>
                </a:solidFill>
                <a:latin typeface="Times New Roman" pitchFamily="18" charset="0"/>
                <a:cs typeface="Times New Roman" pitchFamily="18" charset="0"/>
              </a:rPr>
              <a:t>Стой, руки вверх!"</a:t>
            </a:r>
          </a:p>
          <a:p>
            <a:endParaRPr lang="ru-RU" sz="1400" i="1" dirty="0">
              <a:latin typeface="Times New Roman" pitchFamily="18" charset="0"/>
              <a:cs typeface="Times New Roman" pitchFamily="18" charset="0"/>
            </a:endParaRPr>
          </a:p>
          <a:p>
            <a:r>
              <a:rPr lang="ru-RU" sz="1400" i="1" dirty="0">
                <a:latin typeface="Times New Roman" pitchFamily="18" charset="0"/>
                <a:cs typeface="Times New Roman" pitchFamily="18" charset="0"/>
              </a:rPr>
              <a:t> Возьмите небольшую пластмассовую баночку из-под лекарства, витаминов и т. п. Налейте в нее немного воды, положите любую шипучую таблетку и закройте ее крышкой (</a:t>
            </a:r>
            <a:r>
              <a:rPr lang="ru-RU" sz="1400" i="1" dirty="0" err="1">
                <a:latin typeface="Times New Roman" pitchFamily="18" charset="0"/>
                <a:cs typeface="Times New Roman" pitchFamily="18" charset="0"/>
              </a:rPr>
              <a:t>незавинчивающейся</a:t>
            </a:r>
            <a:r>
              <a:rPr lang="ru-RU" sz="1400" i="1" dirty="0">
                <a:latin typeface="Times New Roman" pitchFamily="18" charset="0"/>
                <a:cs typeface="Times New Roman" pitchFamily="18" charset="0"/>
              </a:rPr>
              <a:t>).</a:t>
            </a:r>
          </a:p>
          <a:p>
            <a:endParaRPr lang="ru-RU" sz="1400" i="1" dirty="0">
              <a:latin typeface="Times New Roman" pitchFamily="18" charset="0"/>
              <a:cs typeface="Times New Roman" pitchFamily="18" charset="0"/>
            </a:endParaRPr>
          </a:p>
          <a:p>
            <a:r>
              <a:rPr lang="ru-RU" sz="1400" i="1" dirty="0">
                <a:latin typeface="Times New Roman" pitchFamily="18" charset="0"/>
                <a:cs typeface="Times New Roman" pitchFamily="18" charset="0"/>
              </a:rPr>
              <a:t> Поставьте ее на стол, перевернув "вверх ногами", и ждите. Газ, выделенный при химической реакции таблетки и воды, вытолкнет бутылочку, раздастся "грохот" и бутылочку подбросит вверх.</a:t>
            </a:r>
          </a:p>
          <a:p>
            <a:endParaRPr lang="ru-RU" sz="1400" i="1" dirty="0">
              <a:latin typeface="Times New Roman" pitchFamily="18" charset="0"/>
              <a:cs typeface="Times New Roman" pitchFamily="18" charset="0"/>
            </a:endParaRPr>
          </a:p>
          <a:p>
            <a:r>
              <a:rPr lang="ru-RU" sz="1600" b="1" i="1" dirty="0">
                <a:solidFill>
                  <a:srgbClr val="FF0000"/>
                </a:solidFill>
                <a:latin typeface="Times New Roman" pitchFamily="18" charset="0"/>
                <a:cs typeface="Times New Roman" pitchFamily="18" charset="0"/>
              </a:rPr>
              <a:t>Куда делся запах?</a:t>
            </a:r>
          </a:p>
          <a:p>
            <a:endParaRPr lang="ru-RU" sz="1400" i="1" dirty="0">
              <a:latin typeface="Times New Roman" pitchFamily="18" charset="0"/>
              <a:cs typeface="Times New Roman" pitchFamily="18" charset="0"/>
            </a:endParaRPr>
          </a:p>
          <a:p>
            <a:r>
              <a:rPr lang="ru-RU" sz="1400" i="1" dirty="0">
                <a:latin typeface="Times New Roman" pitchFamily="18" charset="0"/>
                <a:cs typeface="Times New Roman" pitchFamily="18" charset="0"/>
              </a:rPr>
              <a:t> Возьмите кукурузные палочки, положите их в банку, в которую заранее был капнут одеколон, и закройте ее плотной крышкой. Через 10 минут, открыв крышку, вы запаха не почувствуете: его поглотило пористое вещество кукурузных палочек. Такое поглощение цвета или запаха называют адсорбцией.</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3.jpg"/>
          <p:cNvPicPr>
            <a:picLocks noChangeAspect="1"/>
          </p:cNvPicPr>
          <p:nvPr/>
        </p:nvPicPr>
        <p:blipFill>
          <a:blip r:embed="rId2" cstate="print"/>
          <a:stretch>
            <a:fillRect/>
          </a:stretch>
        </p:blipFill>
        <p:spPr>
          <a:xfrm>
            <a:off x="89974" y="0"/>
            <a:ext cx="7381314" cy="10440988"/>
          </a:xfrm>
          <a:prstGeom prst="rect">
            <a:avLst/>
          </a:prstGeom>
        </p:spPr>
      </p:pic>
      <p:sp>
        <p:nvSpPr>
          <p:cNvPr id="3" name="TextBox 2"/>
          <p:cNvSpPr txBox="1"/>
          <p:nvPr/>
        </p:nvSpPr>
        <p:spPr>
          <a:xfrm>
            <a:off x="708797" y="648462"/>
            <a:ext cx="6143668" cy="9725739"/>
          </a:xfrm>
          <a:prstGeom prst="rect">
            <a:avLst/>
          </a:prstGeom>
          <a:noFill/>
        </p:spPr>
        <p:txBody>
          <a:bodyPr wrap="square" rtlCol="0">
            <a:spAutoFit/>
          </a:bodyPr>
          <a:lstStyle/>
          <a:p>
            <a:r>
              <a:rPr lang="ru-RU" sz="1600" b="1" i="1" dirty="0">
                <a:solidFill>
                  <a:srgbClr val="FF0000"/>
                </a:solidFill>
                <a:latin typeface="Times New Roman" pitchFamily="18" charset="0"/>
                <a:cs typeface="Times New Roman" pitchFamily="18" charset="0"/>
              </a:rPr>
              <a:t>Секретное письмо</a:t>
            </a:r>
          </a:p>
          <a:p>
            <a:endParaRPr lang="ru-RU" sz="1400" i="1" dirty="0">
              <a:latin typeface="Times New Roman" pitchFamily="18" charset="0"/>
              <a:cs typeface="Times New Roman" pitchFamily="18" charset="0"/>
            </a:endParaRPr>
          </a:p>
          <a:p>
            <a:r>
              <a:rPr lang="ru-RU" sz="1400" i="1" dirty="0">
                <a:latin typeface="Times New Roman" pitchFamily="18" charset="0"/>
                <a:cs typeface="Times New Roman" pitchFamily="18" charset="0"/>
              </a:rPr>
              <a:t> Пусть ребенок на чистом листе белой бумаги сделает рисунок или надпись молоком, лимонным соком или столовым уксусом. Затем нагрейте лист бумаги (лучше над прибором без открытого огня) и вы увидите, как невидимое превращается в видимое. Импровизированные чернила вскипят, буквы потемнеют, и секретное письмо можно будет прочитать.</a:t>
            </a:r>
          </a:p>
          <a:p>
            <a:endParaRPr lang="ru-RU" sz="1400" i="1" dirty="0">
              <a:latin typeface="Times New Roman" pitchFamily="18" charset="0"/>
              <a:cs typeface="Times New Roman" pitchFamily="18" charset="0"/>
            </a:endParaRPr>
          </a:p>
          <a:p>
            <a:r>
              <a:rPr lang="ru-RU" sz="1600" b="1" i="1" dirty="0">
                <a:solidFill>
                  <a:srgbClr val="FF0000"/>
                </a:solidFill>
                <a:latin typeface="Times New Roman" pitchFamily="18" charset="0"/>
                <a:cs typeface="Times New Roman" pitchFamily="18" charset="0"/>
              </a:rPr>
              <a:t>«Вода прозрачная»</a:t>
            </a:r>
          </a:p>
          <a:p>
            <a:endParaRPr lang="ru-RU" sz="1400" i="1" dirty="0">
              <a:latin typeface="Times New Roman" pitchFamily="18" charset="0"/>
              <a:cs typeface="Times New Roman" pitchFamily="18" charset="0"/>
            </a:endParaRPr>
          </a:p>
          <a:p>
            <a:endParaRPr lang="ru-RU" sz="1400" i="1" dirty="0">
              <a:latin typeface="Times New Roman" pitchFamily="18" charset="0"/>
              <a:cs typeface="Times New Roman" pitchFamily="18" charset="0"/>
            </a:endParaRPr>
          </a:p>
          <a:p>
            <a:r>
              <a:rPr lang="ru-RU" sz="1400" i="1" dirty="0">
                <a:latin typeface="Times New Roman" pitchFamily="18" charset="0"/>
                <a:cs typeface="Times New Roman" pitchFamily="18" charset="0"/>
              </a:rPr>
              <a:t>     Перед детьми стоят два стаканчика: один – с водой, другой – с молоком. В оба стаканчика положить палочки или ложечки. В каком из стаканчиков они видны, а в каком – нет? Почему? Перед нами молоко и вода, в стакане с водой мы видим палочку, а в стакане с молоком – нет.</a:t>
            </a:r>
          </a:p>
          <a:p>
            <a:endParaRPr lang="ru-RU" sz="1400" i="1" dirty="0">
              <a:latin typeface="Times New Roman" pitchFamily="18" charset="0"/>
              <a:cs typeface="Times New Roman" pitchFamily="18" charset="0"/>
            </a:endParaRPr>
          </a:p>
          <a:p>
            <a:r>
              <a:rPr lang="ru-RU" sz="1400" i="1" dirty="0">
                <a:latin typeface="Times New Roman" pitchFamily="18" charset="0"/>
                <a:cs typeface="Times New Roman" pitchFamily="18" charset="0"/>
              </a:rPr>
              <a:t>Вывод: вода прозрачная, а молоко – нет.</a:t>
            </a:r>
          </a:p>
          <a:p>
            <a:endParaRPr lang="ru-RU" sz="1400" i="1" dirty="0">
              <a:latin typeface="Times New Roman" pitchFamily="18" charset="0"/>
              <a:cs typeface="Times New Roman" pitchFamily="18" charset="0"/>
            </a:endParaRPr>
          </a:p>
          <a:p>
            <a:r>
              <a:rPr lang="ru-RU" sz="1600" b="1" i="1" dirty="0">
                <a:solidFill>
                  <a:srgbClr val="FF0000"/>
                </a:solidFill>
                <a:latin typeface="Times New Roman" pitchFamily="18" charset="0"/>
                <a:cs typeface="Times New Roman" pitchFamily="18" charset="0"/>
              </a:rPr>
              <a:t>«Растения пьют воду»</a:t>
            </a:r>
          </a:p>
          <a:p>
            <a:endParaRPr lang="ru-RU" sz="1400" i="1" dirty="0">
              <a:latin typeface="Times New Roman" pitchFamily="18" charset="0"/>
              <a:cs typeface="Times New Roman" pitchFamily="18" charset="0"/>
            </a:endParaRPr>
          </a:p>
          <a:p>
            <a:r>
              <a:rPr lang="ru-RU" sz="1400" i="1" dirty="0">
                <a:latin typeface="Times New Roman" pitchFamily="18" charset="0"/>
                <a:cs typeface="Times New Roman" pitchFamily="18" charset="0"/>
              </a:rPr>
              <a:t>                Поставьте букет цветов в подкрашенную воду. Через некоторое время стебли цветов также окрасятся.</a:t>
            </a:r>
          </a:p>
          <a:p>
            <a:endParaRPr lang="ru-RU" sz="1400" i="1" dirty="0">
              <a:latin typeface="Times New Roman" pitchFamily="18" charset="0"/>
              <a:cs typeface="Times New Roman" pitchFamily="18" charset="0"/>
            </a:endParaRPr>
          </a:p>
          <a:p>
            <a:r>
              <a:rPr lang="ru-RU" sz="1600" b="1" i="1" dirty="0">
                <a:solidFill>
                  <a:srgbClr val="FF0000"/>
                </a:solidFill>
                <a:latin typeface="Times New Roman" pitchFamily="18" charset="0"/>
                <a:cs typeface="Times New Roman" pitchFamily="18" charset="0"/>
              </a:rPr>
              <a:t>«Друзья – враги»</a:t>
            </a:r>
          </a:p>
          <a:p>
            <a:endParaRPr lang="ru-RU" sz="1400" i="1" dirty="0">
              <a:latin typeface="Times New Roman" pitchFamily="18" charset="0"/>
              <a:cs typeface="Times New Roman" pitchFamily="18" charset="0"/>
            </a:endParaRPr>
          </a:p>
          <a:p>
            <a:r>
              <a:rPr lang="ru-RU" sz="1400" i="1" dirty="0">
                <a:latin typeface="Times New Roman" pitchFamily="18" charset="0"/>
                <a:cs typeface="Times New Roman" pitchFamily="18" charset="0"/>
              </a:rPr>
              <a:t>          Масло и вода – жидкости, которые никогда не смешиваются друг с другом. Но если добавить средство для мытья посуды, то получится смесь молочного цвета.</a:t>
            </a:r>
          </a:p>
          <a:p>
            <a:r>
              <a:rPr lang="ru-RU" sz="1400" i="1" dirty="0">
                <a:latin typeface="Times New Roman" pitchFamily="18" charset="0"/>
                <a:cs typeface="Times New Roman" pitchFamily="18" charset="0"/>
              </a:rPr>
              <a:t>Мыло не дает капелькам масла слиться и образовать плотный слой.</a:t>
            </a:r>
          </a:p>
          <a:p>
            <a:endParaRPr lang="ru-RU" sz="1400" i="1" dirty="0">
              <a:latin typeface="Times New Roman" pitchFamily="18" charset="0"/>
              <a:cs typeface="Times New Roman" pitchFamily="18" charset="0"/>
            </a:endParaRPr>
          </a:p>
          <a:p>
            <a:r>
              <a:rPr lang="ru-RU" sz="1600" b="1" i="1" dirty="0">
                <a:solidFill>
                  <a:srgbClr val="FF0000"/>
                </a:solidFill>
                <a:latin typeface="Times New Roman" pitchFamily="18" charset="0"/>
                <a:cs typeface="Times New Roman" pitchFamily="18" charset="0"/>
              </a:rPr>
              <a:t>«Как выйти сухим из воды»</a:t>
            </a:r>
          </a:p>
          <a:p>
            <a:endParaRPr lang="ru-RU" sz="1400" i="1" dirty="0">
              <a:latin typeface="Times New Roman" pitchFamily="18" charset="0"/>
              <a:cs typeface="Times New Roman" pitchFamily="18" charset="0"/>
            </a:endParaRPr>
          </a:p>
          <a:p>
            <a:r>
              <a:rPr lang="ru-RU" sz="1400" i="1" dirty="0">
                <a:latin typeface="Times New Roman" pitchFamily="18" charset="0"/>
                <a:cs typeface="Times New Roman" pitchFamily="18" charset="0"/>
              </a:rPr>
              <a:t>          Сомни бумагу и положи ее на дно стакана. Быстро переверни стакан и погрузи его в воду. А теперь вынь стакан: бумага осталась сухой. Вода не проникла в стакан, потому что он наполнен воздухом.</a:t>
            </a:r>
          </a:p>
          <a:p>
            <a:endParaRPr lang="ru-RU" sz="1400" i="1" dirty="0">
              <a:latin typeface="Times New Roman" pitchFamily="18" charset="0"/>
              <a:cs typeface="Times New Roman" pitchFamily="18" charset="0"/>
            </a:endParaRPr>
          </a:p>
          <a:p>
            <a:r>
              <a:rPr lang="ru-RU" sz="1600" b="1" i="1" dirty="0">
                <a:solidFill>
                  <a:srgbClr val="FF0000"/>
                </a:solidFill>
                <a:latin typeface="Times New Roman" pitchFamily="18" charset="0"/>
                <a:cs typeface="Times New Roman" pitchFamily="18" charset="0"/>
              </a:rPr>
              <a:t>«Воздух»</a:t>
            </a:r>
          </a:p>
          <a:p>
            <a:endParaRPr lang="ru-RU" sz="1400" i="1" dirty="0">
              <a:latin typeface="Times New Roman" pitchFamily="18" charset="0"/>
              <a:cs typeface="Times New Roman" pitchFamily="18" charset="0"/>
            </a:endParaRPr>
          </a:p>
          <a:p>
            <a:r>
              <a:rPr lang="ru-RU" sz="1400" i="1" dirty="0">
                <a:latin typeface="Times New Roman" pitchFamily="18" charset="0"/>
                <a:cs typeface="Times New Roman" pitchFamily="18" charset="0"/>
              </a:rPr>
              <a:t>         Перевернуть стакан вверх дном и опустить его медленно в воду. Стакан нужно держать прямо. Что получается? Попадает в него вода или нет? Почему? В стакане есть воздух, он не пускает туда воду.</a:t>
            </a:r>
          </a:p>
          <a:p>
            <a:endParaRPr lang="ru-RU" sz="1400" i="1" dirty="0">
              <a:latin typeface="Times New Roman" pitchFamily="18" charset="0"/>
              <a:cs typeface="Times New Roman" pitchFamily="18" charset="0"/>
            </a:endParaRPr>
          </a:p>
          <a:p>
            <a:endParaRPr lang="ru-RU" sz="1400" i="1" dirty="0">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2.jpg"/>
          <p:cNvPicPr>
            <a:picLocks noChangeAspect="1"/>
          </p:cNvPicPr>
          <p:nvPr/>
        </p:nvPicPr>
        <p:blipFill>
          <a:blip r:embed="rId2" cstate="print"/>
          <a:stretch>
            <a:fillRect/>
          </a:stretch>
        </p:blipFill>
        <p:spPr>
          <a:xfrm>
            <a:off x="89974" y="0"/>
            <a:ext cx="7381314" cy="10440988"/>
          </a:xfrm>
          <a:prstGeom prst="rect">
            <a:avLst/>
          </a:prstGeom>
        </p:spPr>
      </p:pic>
      <p:sp>
        <p:nvSpPr>
          <p:cNvPr id="3" name="TextBox 2"/>
          <p:cNvSpPr txBox="1"/>
          <p:nvPr/>
        </p:nvSpPr>
        <p:spPr>
          <a:xfrm>
            <a:off x="494483" y="648462"/>
            <a:ext cx="6500858" cy="8987076"/>
          </a:xfrm>
          <a:prstGeom prst="rect">
            <a:avLst/>
          </a:prstGeom>
          <a:noFill/>
        </p:spPr>
        <p:txBody>
          <a:bodyPr wrap="square" rtlCol="0">
            <a:spAutoFit/>
          </a:bodyPr>
          <a:lstStyle/>
          <a:p>
            <a:r>
              <a:rPr lang="ru-RU" sz="1600" b="1" i="1" dirty="0">
                <a:solidFill>
                  <a:srgbClr val="FF0000"/>
                </a:solidFill>
                <a:latin typeface="Times New Roman" pitchFamily="18" charset="0"/>
                <a:cs typeface="Times New Roman" pitchFamily="18" charset="0"/>
              </a:rPr>
              <a:t>ПРОЗРАЧНОСТЬ ВОДЫ.</a:t>
            </a:r>
          </a:p>
          <a:p>
            <a:endParaRPr lang="ru-RU" sz="1400" i="1" dirty="0">
              <a:latin typeface="Times New Roman" pitchFamily="18" charset="0"/>
              <a:cs typeface="Times New Roman" pitchFamily="18" charset="0"/>
            </a:endParaRPr>
          </a:p>
          <a:p>
            <a:r>
              <a:rPr lang="ru-RU" sz="1400" i="1" dirty="0">
                <a:latin typeface="Times New Roman" pitchFamily="18" charset="0"/>
                <a:cs typeface="Times New Roman" pitchFamily="18" charset="0"/>
              </a:rPr>
              <a:t>Цель: Подвести детей к обобщению «чистая вода – прозрачная», а «грязная – непрозрачная»</a:t>
            </a:r>
          </a:p>
          <a:p>
            <a:r>
              <a:rPr lang="ru-RU" sz="1400" i="1" dirty="0">
                <a:latin typeface="Times New Roman" pitchFamily="18" charset="0"/>
                <a:cs typeface="Times New Roman" pitchFamily="18" charset="0"/>
              </a:rPr>
              <a:t>Ход: Приготовить две баночки или стакана с водой и набор мелких тонущих предметов (камешки, пуговицы,  бусины, монетки). Выяснить, как усвоено детьми понятие  «прозрачный»: предложить ребятам найти прозрачные предметы в группе ( стакан, стекло в окне,  аквариум).</a:t>
            </a:r>
          </a:p>
          <a:p>
            <a:r>
              <a:rPr lang="ru-RU" sz="1400" i="1" dirty="0">
                <a:latin typeface="Times New Roman" pitchFamily="18" charset="0"/>
                <a:cs typeface="Times New Roman" pitchFamily="18" charset="0"/>
              </a:rPr>
              <a:t>Дать задание: доказать, что вода в банке тоже прозрачная (пусть ребята опустят в банку мелкие предметы, и они будут видны).</a:t>
            </a:r>
          </a:p>
          <a:p>
            <a:r>
              <a:rPr lang="ru-RU" sz="1400" i="1" dirty="0">
                <a:latin typeface="Times New Roman" pitchFamily="18" charset="0"/>
                <a:cs typeface="Times New Roman" pitchFamily="18" charset="0"/>
              </a:rPr>
              <a:t>Задать вопрос: «Если опустить в аквариум кусочек земли, будет ли вода такой же прозрачной?»</a:t>
            </a:r>
          </a:p>
          <a:p>
            <a:r>
              <a:rPr lang="ru-RU" sz="1400" i="1" dirty="0">
                <a:latin typeface="Times New Roman" pitchFamily="18" charset="0"/>
                <a:cs typeface="Times New Roman" pitchFamily="18" charset="0"/>
              </a:rPr>
              <a:t>Выслушать ответы, затем – продемонстрировать на опыте: в стакан с водой опустить кусочек земли и размешать. Вода стала грязной, мутной. Опущенные в такую воду предметы не видны. Обсудить. Всегда ли в аквариуме для рыб вода прозрачная, почему она становится мутной. Прозрачная ли вода в реке, озере, море, луже.</a:t>
            </a:r>
          </a:p>
          <a:p>
            <a:r>
              <a:rPr lang="ru-RU" sz="1400" i="1" dirty="0">
                <a:latin typeface="Times New Roman" pitchFamily="18" charset="0"/>
                <a:cs typeface="Times New Roman" pitchFamily="18" charset="0"/>
              </a:rPr>
              <a:t>Вывод: Чистая вода прозрачная, через нее видны предметы; мутная вода непрозрачная.</a:t>
            </a:r>
          </a:p>
          <a:p>
            <a:endParaRPr lang="ru-RU" sz="1400" i="1" dirty="0">
              <a:latin typeface="Times New Roman" pitchFamily="18" charset="0"/>
              <a:cs typeface="Times New Roman" pitchFamily="18" charset="0"/>
            </a:endParaRPr>
          </a:p>
          <a:p>
            <a:r>
              <a:rPr lang="ru-RU" sz="1600" b="1" i="1" dirty="0">
                <a:solidFill>
                  <a:srgbClr val="FF0000"/>
                </a:solidFill>
                <a:latin typeface="Times New Roman" pitchFamily="18" charset="0"/>
                <a:cs typeface="Times New Roman" pitchFamily="18" charset="0"/>
              </a:rPr>
              <a:t>КРУГОВОРОТ ВОДЫ В ПРИРОДЕ</a:t>
            </a:r>
          </a:p>
          <a:p>
            <a:endParaRPr lang="ru-RU" sz="1400" i="1" dirty="0">
              <a:latin typeface="Times New Roman" pitchFamily="18" charset="0"/>
              <a:cs typeface="Times New Roman" pitchFamily="18" charset="0"/>
            </a:endParaRPr>
          </a:p>
          <a:p>
            <a:r>
              <a:rPr lang="ru-RU" sz="1400" i="1" dirty="0">
                <a:latin typeface="Times New Roman" pitchFamily="18" charset="0"/>
                <a:cs typeface="Times New Roman" pitchFamily="18" charset="0"/>
              </a:rPr>
              <a:t>Материалы: большой пластмассовый сосуд, банка поменьше и полиэтиленовая пленка.</a:t>
            </a:r>
          </a:p>
          <a:p>
            <a:endParaRPr lang="ru-RU" sz="1400" i="1" dirty="0">
              <a:latin typeface="Times New Roman" pitchFamily="18" charset="0"/>
              <a:cs typeface="Times New Roman" pitchFamily="18" charset="0"/>
            </a:endParaRPr>
          </a:p>
          <a:p>
            <a:r>
              <a:rPr lang="ru-RU" sz="1400" i="1" dirty="0">
                <a:latin typeface="Times New Roman" pitchFamily="18" charset="0"/>
                <a:cs typeface="Times New Roman" pitchFamily="18" charset="0"/>
              </a:rPr>
              <a:t>Ход: Налейте в сосуд немного воды и поставьте его на солнце, накрыв пленкой. Солнце нагреет воду, она начнет испаряться и, поднимаясь, конденсироваться на прохладной пленке, а затем капать в банку.</a:t>
            </a:r>
          </a:p>
          <a:p>
            <a:endParaRPr lang="ru-RU" sz="1400" i="1" dirty="0">
              <a:latin typeface="Times New Roman" pitchFamily="18" charset="0"/>
              <a:cs typeface="Times New Roman" pitchFamily="18" charset="0"/>
            </a:endParaRPr>
          </a:p>
          <a:p>
            <a:r>
              <a:rPr lang="ru-RU" sz="1600" b="1" i="1" dirty="0">
                <a:solidFill>
                  <a:srgbClr val="FF0000"/>
                </a:solidFill>
                <a:latin typeface="Times New Roman" pitchFamily="18" charset="0"/>
                <a:cs typeface="Times New Roman" pitchFamily="18" charset="0"/>
              </a:rPr>
              <a:t>ЭФФЕКТ РАДУГИ</a:t>
            </a:r>
          </a:p>
          <a:p>
            <a:endParaRPr lang="ru-RU" sz="1400" i="1" dirty="0">
              <a:latin typeface="Times New Roman" pitchFamily="18" charset="0"/>
              <a:cs typeface="Times New Roman" pitchFamily="18" charset="0"/>
            </a:endParaRPr>
          </a:p>
          <a:p>
            <a:r>
              <a:rPr lang="ru-RU" sz="1400" i="1" dirty="0">
                <a:latin typeface="Times New Roman" pitchFamily="18" charset="0"/>
                <a:cs typeface="Times New Roman" pitchFamily="18" charset="0"/>
              </a:rPr>
              <a:t>Расщепляем видимый солнечный свет на отдельные цвета - воспроизводим эффект радуги.</a:t>
            </a:r>
          </a:p>
          <a:p>
            <a:endParaRPr lang="ru-RU" sz="1400" i="1" dirty="0">
              <a:latin typeface="Times New Roman" pitchFamily="18" charset="0"/>
              <a:cs typeface="Times New Roman" pitchFamily="18" charset="0"/>
            </a:endParaRPr>
          </a:p>
          <a:p>
            <a:r>
              <a:rPr lang="ru-RU" sz="1400" i="1" dirty="0">
                <a:latin typeface="Times New Roman" pitchFamily="18" charset="0"/>
                <a:cs typeface="Times New Roman" pitchFamily="18" charset="0"/>
              </a:rPr>
              <a:t>Материалы: Необходимое условие - ясный солнечный день.  Миска с водой, лист белого картона и маленькое зеркальце.</a:t>
            </a:r>
          </a:p>
          <a:p>
            <a:endParaRPr lang="ru-RU" sz="1400" i="1" dirty="0">
              <a:latin typeface="Times New Roman" pitchFamily="18" charset="0"/>
              <a:cs typeface="Times New Roman" pitchFamily="18" charset="0"/>
            </a:endParaRPr>
          </a:p>
          <a:p>
            <a:r>
              <a:rPr lang="ru-RU" sz="1400" i="1" dirty="0">
                <a:latin typeface="Times New Roman" pitchFamily="18" charset="0"/>
                <a:cs typeface="Times New Roman" pitchFamily="18" charset="0"/>
              </a:rPr>
              <a:t>Ход: Поставьте миску с водой на самое солнечное место. Опустите небольшое зеркало в воду, прислонив его к краю миски. Поверните зеркальце под таким углом, чтобы на него падал солнечный свет. Затем перемещая картон перед миской, найдите положение, когда на нем появилась отраженная «радуга».</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1.jpg"/>
          <p:cNvPicPr>
            <a:picLocks noChangeAspect="1"/>
          </p:cNvPicPr>
          <p:nvPr/>
        </p:nvPicPr>
        <p:blipFill>
          <a:blip r:embed="rId2" cstate="print"/>
          <a:stretch>
            <a:fillRect/>
          </a:stretch>
        </p:blipFill>
        <p:spPr>
          <a:xfrm>
            <a:off x="89974" y="0"/>
            <a:ext cx="7381314" cy="10440988"/>
          </a:xfrm>
          <a:prstGeom prst="rect">
            <a:avLst/>
          </a:prstGeom>
        </p:spPr>
      </p:pic>
      <p:sp>
        <p:nvSpPr>
          <p:cNvPr id="3" name="TextBox 2"/>
          <p:cNvSpPr txBox="1"/>
          <p:nvPr/>
        </p:nvSpPr>
        <p:spPr>
          <a:xfrm>
            <a:off x="565921" y="719900"/>
            <a:ext cx="6429420" cy="8371523"/>
          </a:xfrm>
          <a:prstGeom prst="rect">
            <a:avLst/>
          </a:prstGeom>
          <a:noFill/>
        </p:spPr>
        <p:txBody>
          <a:bodyPr wrap="square" rtlCol="0">
            <a:spAutoFit/>
          </a:bodyPr>
          <a:lstStyle/>
          <a:p>
            <a:r>
              <a:rPr lang="ru-RU" sz="1600" b="1" i="1" dirty="0">
                <a:solidFill>
                  <a:srgbClr val="FF0000"/>
                </a:solidFill>
                <a:latin typeface="Times New Roman" pitchFamily="18" charset="0"/>
                <a:cs typeface="Times New Roman" pitchFamily="18" charset="0"/>
              </a:rPr>
              <a:t>«Живая змея»</a:t>
            </a:r>
          </a:p>
          <a:p>
            <a:endParaRPr lang="ru-RU" sz="1400" i="1" dirty="0">
              <a:latin typeface="Times New Roman" pitchFamily="18" charset="0"/>
              <a:cs typeface="Times New Roman" pitchFamily="18" charset="0"/>
            </a:endParaRPr>
          </a:p>
          <a:p>
            <a:r>
              <a:rPr lang="ru-RU" sz="1400" i="1" dirty="0">
                <a:latin typeface="Times New Roman" pitchFamily="18" charset="0"/>
                <a:cs typeface="Times New Roman" pitchFamily="18" charset="0"/>
              </a:rPr>
              <a:t>        Вырежи из тонкой бумаги змею. Подвесь ее над кастрюлей с горячей водой. Змея начнет подниматься вверх. Горячий воздух легче холодного: поднимаясь, он увлекает за собой и бумагу.</a:t>
            </a:r>
          </a:p>
          <a:p>
            <a:endParaRPr lang="ru-RU" sz="1400" i="1" dirty="0">
              <a:latin typeface="Times New Roman" pitchFamily="18" charset="0"/>
              <a:cs typeface="Times New Roman" pitchFamily="18" charset="0"/>
            </a:endParaRPr>
          </a:p>
          <a:p>
            <a:r>
              <a:rPr lang="ru-RU" sz="1600" b="1" i="1" dirty="0">
                <a:solidFill>
                  <a:srgbClr val="FF0000"/>
                </a:solidFill>
                <a:latin typeface="Times New Roman" pitchFamily="18" charset="0"/>
                <a:cs typeface="Times New Roman" pitchFamily="18" charset="0"/>
              </a:rPr>
              <a:t>«Дыхание листа»</a:t>
            </a:r>
          </a:p>
          <a:p>
            <a:endParaRPr lang="ru-RU" sz="1400" i="1" dirty="0">
              <a:latin typeface="Times New Roman" pitchFamily="18" charset="0"/>
              <a:cs typeface="Times New Roman" pitchFamily="18" charset="0"/>
            </a:endParaRPr>
          </a:p>
          <a:p>
            <a:r>
              <a:rPr lang="ru-RU" sz="1400" i="1" dirty="0">
                <a:latin typeface="Times New Roman" pitchFamily="18" charset="0"/>
                <a:cs typeface="Times New Roman" pitchFamily="18" charset="0"/>
              </a:rPr>
              <a:t>      Возьмите цветок в горшке и намажьте толстый слой вазелина на верхнюю поверхность четырех листочков. Намажьте такой же слой на нижнюю поверхность других четырех листочков. Наблюдайте за листочками. Листья, на которых вазелин был нанесен снизу, завяли, тогда как другие не пострадали. Отверстия на нижней поверхности листьев служат для движения газов внутрь листа и наружу. Вазелин перекрыл доступ воздуха в лист.</a:t>
            </a:r>
          </a:p>
          <a:p>
            <a:endParaRPr lang="ru-RU" sz="1400" i="1" dirty="0">
              <a:latin typeface="Times New Roman" pitchFamily="18" charset="0"/>
              <a:cs typeface="Times New Roman" pitchFamily="18" charset="0"/>
            </a:endParaRPr>
          </a:p>
          <a:p>
            <a:r>
              <a:rPr lang="ru-RU" sz="1600" b="1" i="1" dirty="0">
                <a:solidFill>
                  <a:srgbClr val="FF0000"/>
                </a:solidFill>
                <a:latin typeface="Times New Roman" pitchFamily="18" charset="0"/>
                <a:cs typeface="Times New Roman" pitchFamily="18" charset="0"/>
              </a:rPr>
              <a:t>МОЖНО ЛИ ПИТЬ ТАЛУЮ ВОДУ.</a:t>
            </a:r>
          </a:p>
          <a:p>
            <a:endParaRPr lang="ru-RU" sz="1400" i="1" dirty="0">
              <a:latin typeface="Times New Roman" pitchFamily="18" charset="0"/>
              <a:cs typeface="Times New Roman" pitchFamily="18" charset="0"/>
            </a:endParaRPr>
          </a:p>
          <a:p>
            <a:r>
              <a:rPr lang="ru-RU" sz="1400" i="1" dirty="0">
                <a:latin typeface="Times New Roman" pitchFamily="18" charset="0"/>
                <a:cs typeface="Times New Roman" pitchFamily="18" charset="0"/>
              </a:rPr>
              <a:t>Цель: Показать, что даже самый, казалось бы,  чистый снег грязнее водопроводной воды.</a:t>
            </a:r>
          </a:p>
          <a:p>
            <a:endParaRPr lang="ru-RU" sz="1400" i="1" dirty="0">
              <a:latin typeface="Times New Roman" pitchFamily="18" charset="0"/>
              <a:cs typeface="Times New Roman" pitchFamily="18" charset="0"/>
            </a:endParaRPr>
          </a:p>
          <a:p>
            <a:r>
              <a:rPr lang="ru-RU" sz="1400" i="1" dirty="0">
                <a:latin typeface="Times New Roman" pitchFamily="18" charset="0"/>
                <a:cs typeface="Times New Roman" pitchFamily="18" charset="0"/>
              </a:rPr>
              <a:t>Ход: Взять две светлые тарелки, в одну положить снег, в другую налить обычную водопроводную воду. После того, как снег растает, рассмотреть воду в тарелках, сравнить ее и выяснить, в которой из них был снег (определить по мусору на дне). Убедитесь в том, что снег – это грязная талая вода, и она не пригодная для пить людям. Но, талую  воду можно использовать для поливки растений, а также ее можно давать животным.</a:t>
            </a:r>
          </a:p>
          <a:p>
            <a:endParaRPr lang="ru-RU" sz="1400" i="1" dirty="0">
              <a:latin typeface="Times New Roman" pitchFamily="18" charset="0"/>
              <a:cs typeface="Times New Roman" pitchFamily="18" charset="0"/>
            </a:endParaRPr>
          </a:p>
          <a:p>
            <a:r>
              <a:rPr lang="ru-RU" sz="1600" b="1" i="1" dirty="0">
                <a:solidFill>
                  <a:srgbClr val="FF0000"/>
                </a:solidFill>
                <a:latin typeface="Times New Roman" pitchFamily="18" charset="0"/>
                <a:cs typeface="Times New Roman" pitchFamily="18" charset="0"/>
              </a:rPr>
              <a:t>СПОСОБНОСТЬ ВОДЫ ОТРАЖАТЬ ОКРУЖАЮЩИЕ ПРЕДМЕТЫ.</a:t>
            </a:r>
          </a:p>
          <a:p>
            <a:endParaRPr lang="ru-RU" sz="1400" i="1" dirty="0">
              <a:latin typeface="Times New Roman" pitchFamily="18" charset="0"/>
              <a:cs typeface="Times New Roman" pitchFamily="18" charset="0"/>
            </a:endParaRPr>
          </a:p>
          <a:p>
            <a:r>
              <a:rPr lang="ru-RU" sz="1400" i="1" dirty="0">
                <a:latin typeface="Times New Roman" pitchFamily="18" charset="0"/>
                <a:cs typeface="Times New Roman" pitchFamily="18" charset="0"/>
              </a:rPr>
              <a:t>Цель: показать, что вода отражает окружающие предметы.</a:t>
            </a:r>
          </a:p>
          <a:p>
            <a:endParaRPr lang="ru-RU" sz="1400" i="1" dirty="0">
              <a:latin typeface="Times New Roman" pitchFamily="18" charset="0"/>
              <a:cs typeface="Times New Roman" pitchFamily="18" charset="0"/>
            </a:endParaRPr>
          </a:p>
          <a:p>
            <a:r>
              <a:rPr lang="ru-RU" sz="1400" i="1" dirty="0">
                <a:latin typeface="Times New Roman" pitchFamily="18" charset="0"/>
                <a:cs typeface="Times New Roman" pitchFamily="18" charset="0"/>
              </a:rPr>
              <a:t>Ход: Внести в группу таз с водой. Предложить ребятам  рассмотреть, что отражается в воде. Попросить детей найти свое отражение, вспомнить, где еще видели свое отражение.</a:t>
            </a:r>
          </a:p>
          <a:p>
            <a:endParaRPr lang="ru-RU" sz="1400" i="1" dirty="0">
              <a:latin typeface="Times New Roman" pitchFamily="18" charset="0"/>
              <a:cs typeface="Times New Roman" pitchFamily="18" charset="0"/>
            </a:endParaRPr>
          </a:p>
          <a:p>
            <a:r>
              <a:rPr lang="ru-RU" sz="1400" i="1" dirty="0">
                <a:latin typeface="Times New Roman" pitchFamily="18" charset="0"/>
                <a:cs typeface="Times New Roman" pitchFamily="18" charset="0"/>
              </a:rPr>
              <a:t>Вывод: Вода отражает окружающие предметы, ее можно использовать в качестве зеркала.</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3.jpg"/>
          <p:cNvPicPr>
            <a:picLocks noChangeAspect="1"/>
          </p:cNvPicPr>
          <p:nvPr/>
        </p:nvPicPr>
        <p:blipFill>
          <a:blip r:embed="rId2" cstate="print"/>
          <a:stretch>
            <a:fillRect/>
          </a:stretch>
        </p:blipFill>
        <p:spPr>
          <a:xfrm>
            <a:off x="89974" y="0"/>
            <a:ext cx="7381314" cy="10440988"/>
          </a:xfrm>
          <a:prstGeom prst="rect">
            <a:avLst/>
          </a:prstGeom>
        </p:spPr>
      </p:pic>
      <p:sp>
        <p:nvSpPr>
          <p:cNvPr id="3" name="TextBox 2"/>
          <p:cNvSpPr txBox="1"/>
          <p:nvPr/>
        </p:nvSpPr>
        <p:spPr>
          <a:xfrm>
            <a:off x="565921" y="648462"/>
            <a:ext cx="6286544" cy="9233297"/>
          </a:xfrm>
          <a:prstGeom prst="rect">
            <a:avLst/>
          </a:prstGeom>
          <a:noFill/>
        </p:spPr>
        <p:txBody>
          <a:bodyPr wrap="square" rtlCol="0">
            <a:spAutoFit/>
          </a:bodyPr>
          <a:lstStyle/>
          <a:p>
            <a:r>
              <a:rPr lang="ru-RU" sz="1600" b="1" i="1" dirty="0">
                <a:solidFill>
                  <a:srgbClr val="FF0000"/>
                </a:solidFill>
                <a:latin typeface="Times New Roman" pitchFamily="18" charset="0"/>
                <a:cs typeface="Times New Roman" pitchFamily="18" charset="0"/>
              </a:rPr>
              <a:t>ТЕКУЧЕСТЬ ВОДЫ.</a:t>
            </a:r>
          </a:p>
          <a:p>
            <a:endParaRPr lang="ru-RU" sz="1400" i="1" dirty="0">
              <a:latin typeface="Times New Roman" pitchFamily="18" charset="0"/>
              <a:cs typeface="Times New Roman" pitchFamily="18" charset="0"/>
            </a:endParaRPr>
          </a:p>
          <a:p>
            <a:r>
              <a:rPr lang="ru-RU" sz="1400" i="1" dirty="0">
                <a:latin typeface="Times New Roman" pitchFamily="18" charset="0"/>
                <a:cs typeface="Times New Roman" pitchFamily="18" charset="0"/>
              </a:rPr>
              <a:t>Цель: Показать, что вода не имеет формы, разливается, течет.</a:t>
            </a:r>
          </a:p>
          <a:p>
            <a:endParaRPr lang="ru-RU" sz="1400" i="1" dirty="0">
              <a:latin typeface="Times New Roman" pitchFamily="18" charset="0"/>
              <a:cs typeface="Times New Roman" pitchFamily="18" charset="0"/>
            </a:endParaRPr>
          </a:p>
          <a:p>
            <a:r>
              <a:rPr lang="ru-RU" sz="1400" i="1" dirty="0">
                <a:latin typeface="Times New Roman" pitchFamily="18" charset="0"/>
                <a:cs typeface="Times New Roman" pitchFamily="18" charset="0"/>
              </a:rPr>
              <a:t>Ход: взять 2 стакана, наполненные водой, а также 2-3 предмета, выполненные из твердого материала (кубик, линейка, деревянная ложка и др.) определить форму этих предметов. Задать вопрос: «Есть ли форма у воды?». Предложить детым найти ответ самостоятельно, переливая воду из одних сосудов в другие (чашка, блюдце, пузырек и т.д.). Вспомнить, где и как разливаются лужи.</a:t>
            </a:r>
          </a:p>
          <a:p>
            <a:endParaRPr lang="ru-RU" sz="1400" i="1" dirty="0">
              <a:latin typeface="Times New Roman" pitchFamily="18" charset="0"/>
              <a:cs typeface="Times New Roman" pitchFamily="18" charset="0"/>
            </a:endParaRPr>
          </a:p>
          <a:p>
            <a:r>
              <a:rPr lang="ru-RU" sz="1400" i="1" dirty="0">
                <a:latin typeface="Times New Roman" pitchFamily="18" charset="0"/>
                <a:cs typeface="Times New Roman" pitchFamily="18" charset="0"/>
              </a:rPr>
              <a:t>Вывод: Вода не имеет формы, принимает форму того сосуда, в который налита, то есть может легко менять форму.</a:t>
            </a:r>
          </a:p>
          <a:p>
            <a:endParaRPr lang="ru-RU" sz="1400" i="1" dirty="0">
              <a:latin typeface="Times New Roman" pitchFamily="18" charset="0"/>
              <a:cs typeface="Times New Roman" pitchFamily="18" charset="0"/>
            </a:endParaRPr>
          </a:p>
          <a:p>
            <a:r>
              <a:rPr lang="ru-RU" sz="1600" b="1" i="1" dirty="0">
                <a:solidFill>
                  <a:srgbClr val="FF0000"/>
                </a:solidFill>
                <a:latin typeface="Times New Roman" pitchFamily="18" charset="0"/>
                <a:cs typeface="Times New Roman" pitchFamily="18" charset="0"/>
              </a:rPr>
              <a:t>ТАЯНИЕ ЛЬДА В ВОДЕ.</a:t>
            </a:r>
          </a:p>
          <a:p>
            <a:endParaRPr lang="ru-RU" sz="1400" i="1" dirty="0">
              <a:latin typeface="Times New Roman" pitchFamily="18" charset="0"/>
              <a:cs typeface="Times New Roman" pitchFamily="18" charset="0"/>
            </a:endParaRPr>
          </a:p>
          <a:p>
            <a:r>
              <a:rPr lang="ru-RU" sz="1400" i="1" dirty="0">
                <a:latin typeface="Times New Roman" pitchFamily="18" charset="0"/>
                <a:cs typeface="Times New Roman" pitchFamily="18" charset="0"/>
              </a:rPr>
              <a:t>Цель: Показать взаимосвязь количества и качества от размера.</a:t>
            </a:r>
          </a:p>
          <a:p>
            <a:endParaRPr lang="ru-RU" sz="1400" i="1" dirty="0">
              <a:latin typeface="Times New Roman" pitchFamily="18" charset="0"/>
              <a:cs typeface="Times New Roman" pitchFamily="18" charset="0"/>
            </a:endParaRPr>
          </a:p>
          <a:p>
            <a:r>
              <a:rPr lang="ru-RU" sz="1400" i="1" dirty="0">
                <a:latin typeface="Times New Roman" pitchFamily="18" charset="0"/>
                <a:cs typeface="Times New Roman" pitchFamily="18" charset="0"/>
              </a:rPr>
              <a:t>Ход: Поместите в таз с водой большую и маленькую «льдины».  Поинтересуйтесь у детей, какая из них быстрее растает. Выслушайте гипотезы.</a:t>
            </a:r>
          </a:p>
          <a:p>
            <a:r>
              <a:rPr lang="ru-RU" sz="1400" i="1" dirty="0">
                <a:latin typeface="Times New Roman" pitchFamily="18" charset="0"/>
                <a:cs typeface="Times New Roman" pitchFamily="18" charset="0"/>
              </a:rPr>
              <a:t>Вывод: Чем больше льдина - тем медленнее она тает, и наоборот.</a:t>
            </a:r>
          </a:p>
          <a:p>
            <a:endParaRPr lang="ru-RU" sz="1400" i="1" dirty="0">
              <a:latin typeface="Times New Roman" pitchFamily="18" charset="0"/>
              <a:cs typeface="Times New Roman" pitchFamily="18" charset="0"/>
            </a:endParaRPr>
          </a:p>
          <a:p>
            <a:r>
              <a:rPr lang="ru-RU" sz="1600" b="1" i="1" dirty="0">
                <a:solidFill>
                  <a:srgbClr val="FF0000"/>
                </a:solidFill>
                <a:latin typeface="Times New Roman" pitchFamily="18" charset="0"/>
                <a:cs typeface="Times New Roman" pitchFamily="18" charset="0"/>
              </a:rPr>
              <a:t>РАЗНОЦВЕТНЫЕ РАСТЕНИЯ</a:t>
            </a:r>
            <a:r>
              <a:rPr lang="ru-RU" sz="1400" i="1" dirty="0">
                <a:latin typeface="Times New Roman" pitchFamily="18" charset="0"/>
                <a:cs typeface="Times New Roman" pitchFamily="18" charset="0"/>
              </a:rPr>
              <a:t>.</a:t>
            </a:r>
          </a:p>
          <a:p>
            <a:endParaRPr lang="ru-RU" sz="1400" i="1" dirty="0">
              <a:latin typeface="Times New Roman" pitchFamily="18" charset="0"/>
              <a:cs typeface="Times New Roman" pitchFamily="18" charset="0"/>
            </a:endParaRPr>
          </a:p>
          <a:p>
            <a:r>
              <a:rPr lang="ru-RU" sz="1400" i="1" dirty="0">
                <a:latin typeface="Times New Roman" pitchFamily="18" charset="0"/>
                <a:cs typeface="Times New Roman" pitchFamily="18" charset="0"/>
              </a:rPr>
              <a:t>Цель: Показать </a:t>
            </a:r>
            <a:r>
              <a:rPr lang="ru-RU" sz="1400" i="1" dirty="0" err="1">
                <a:latin typeface="Times New Roman" pitchFamily="18" charset="0"/>
                <a:cs typeface="Times New Roman" pitchFamily="18" charset="0"/>
              </a:rPr>
              <a:t>сокодвижение</a:t>
            </a:r>
            <a:r>
              <a:rPr lang="ru-RU" sz="1400" i="1" dirty="0">
                <a:latin typeface="Times New Roman" pitchFamily="18" charset="0"/>
                <a:cs typeface="Times New Roman" pitchFamily="18" charset="0"/>
              </a:rPr>
              <a:t> в стебле растения. Материал: 2 баночки из-под йогурта, вода, чернила или </a:t>
            </a:r>
            <a:r>
              <a:rPr lang="ru-RU" sz="1400" i="1" dirty="0" err="1">
                <a:latin typeface="Times New Roman" pitchFamily="18" charset="0"/>
                <a:cs typeface="Times New Roman" pitchFamily="18" charset="0"/>
              </a:rPr>
              <a:t>пащевой</a:t>
            </a:r>
            <a:r>
              <a:rPr lang="ru-RU" sz="1400" i="1" dirty="0">
                <a:latin typeface="Times New Roman" pitchFamily="18" charset="0"/>
                <a:cs typeface="Times New Roman" pitchFamily="18" charset="0"/>
              </a:rPr>
              <a:t> краситель, растение (гвоздика, нарцисс, веточки сельдерея, петрушки).</a:t>
            </a:r>
          </a:p>
          <a:p>
            <a:r>
              <a:rPr lang="ru-RU" sz="1400" i="1" dirty="0">
                <a:latin typeface="Times New Roman" pitchFamily="18" charset="0"/>
                <a:cs typeface="Times New Roman" pitchFamily="18" charset="0"/>
              </a:rPr>
              <a:t>Ход: Налить чернила в баночку. Окунуть стебли растения в баночку и подождать. Через 12 часов результат будет виден.</a:t>
            </a:r>
          </a:p>
          <a:p>
            <a:r>
              <a:rPr lang="ru-RU" sz="1400" i="1" dirty="0">
                <a:latin typeface="Times New Roman" pitchFamily="18" charset="0"/>
                <a:cs typeface="Times New Roman" pitchFamily="18" charset="0"/>
              </a:rPr>
              <a:t>Вывод: Окрашенная вода поднимается по стеблю благодаря тонким канальцам. Вот почему стебли растений становятся синего цвета.</a:t>
            </a:r>
          </a:p>
          <a:p>
            <a:endParaRPr lang="ru-RU" sz="1400" i="1" dirty="0">
              <a:latin typeface="Times New Roman" pitchFamily="18" charset="0"/>
              <a:cs typeface="Times New Roman" pitchFamily="18" charset="0"/>
            </a:endParaRPr>
          </a:p>
          <a:p>
            <a:r>
              <a:rPr lang="ru-RU" sz="1600" b="1" i="1" dirty="0">
                <a:solidFill>
                  <a:srgbClr val="FF0000"/>
                </a:solidFill>
                <a:latin typeface="Times New Roman" pitchFamily="18" charset="0"/>
                <a:cs typeface="Times New Roman" pitchFamily="18" charset="0"/>
              </a:rPr>
              <a:t>ТОНЕТ – ПЛАВАЕТ</a:t>
            </a:r>
          </a:p>
          <a:p>
            <a:endParaRPr lang="ru-RU" sz="1400" i="1" dirty="0">
              <a:latin typeface="Times New Roman" pitchFamily="18" charset="0"/>
              <a:cs typeface="Times New Roman" pitchFamily="18" charset="0"/>
            </a:endParaRPr>
          </a:p>
          <a:p>
            <a:endParaRPr lang="ru-RU" sz="1400" i="1" dirty="0">
              <a:latin typeface="Times New Roman" pitchFamily="18" charset="0"/>
              <a:cs typeface="Times New Roman" pitchFamily="18" charset="0"/>
            </a:endParaRPr>
          </a:p>
          <a:p>
            <a:r>
              <a:rPr lang="ru-RU" sz="1400" i="1" dirty="0">
                <a:latin typeface="Times New Roman" pitchFamily="18" charset="0"/>
                <a:cs typeface="Times New Roman" pitchFamily="18" charset="0"/>
              </a:rPr>
              <a:t>Цель: Дать детям понять, что металл тонет в воде, а дерево нет.</a:t>
            </a:r>
          </a:p>
          <a:p>
            <a:endParaRPr lang="ru-RU" sz="1400" i="1" dirty="0">
              <a:latin typeface="Times New Roman" pitchFamily="18" charset="0"/>
              <a:cs typeface="Times New Roman" pitchFamily="18" charset="0"/>
            </a:endParaRPr>
          </a:p>
          <a:p>
            <a:r>
              <a:rPr lang="ru-RU" sz="1400" i="1" dirty="0">
                <a:latin typeface="Times New Roman" pitchFamily="18" charset="0"/>
                <a:cs typeface="Times New Roman" pitchFamily="18" charset="0"/>
              </a:rPr>
              <a:t>Ход. Спросить, что произойдет, если опустить в воду гвоздь и деревянную палочку. Проверьте  гипотезы детей, опустив объекты в воду.</a:t>
            </a:r>
          </a:p>
          <a:p>
            <a:endParaRPr lang="ru-RU" sz="1400" i="1" dirty="0">
              <a:latin typeface="Times New Roman" pitchFamily="18" charset="0"/>
              <a:cs typeface="Times New Roman" pitchFamily="18" charset="0"/>
            </a:endParaRPr>
          </a:p>
          <a:p>
            <a:r>
              <a:rPr lang="ru-RU" sz="1400" i="1" dirty="0">
                <a:latin typeface="Times New Roman" pitchFamily="18" charset="0"/>
                <a:cs typeface="Times New Roman" pitchFamily="18" charset="0"/>
              </a:rPr>
              <a:t>Вывод: металл тонет в воде, а дерево плавает - не тонет.</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2.jpg"/>
          <p:cNvPicPr>
            <a:picLocks noChangeAspect="1"/>
          </p:cNvPicPr>
          <p:nvPr/>
        </p:nvPicPr>
        <p:blipFill>
          <a:blip r:embed="rId2" cstate="print"/>
          <a:stretch>
            <a:fillRect/>
          </a:stretch>
        </p:blipFill>
        <p:spPr>
          <a:xfrm>
            <a:off x="89974" y="0"/>
            <a:ext cx="7381314" cy="10440988"/>
          </a:xfrm>
          <a:prstGeom prst="rect">
            <a:avLst/>
          </a:prstGeom>
        </p:spPr>
      </p:pic>
      <p:sp>
        <p:nvSpPr>
          <p:cNvPr id="3" name="TextBox 2"/>
          <p:cNvSpPr txBox="1"/>
          <p:nvPr/>
        </p:nvSpPr>
        <p:spPr>
          <a:xfrm>
            <a:off x="494483" y="577024"/>
            <a:ext cx="6572296" cy="7571303"/>
          </a:xfrm>
          <a:prstGeom prst="rect">
            <a:avLst/>
          </a:prstGeom>
          <a:noFill/>
        </p:spPr>
        <p:txBody>
          <a:bodyPr wrap="square" rtlCol="0">
            <a:spAutoFit/>
          </a:bodyPr>
          <a:lstStyle/>
          <a:p>
            <a:r>
              <a:rPr lang="ru-RU" sz="1600" b="1" i="1" dirty="0">
                <a:solidFill>
                  <a:srgbClr val="FF0000"/>
                </a:solidFill>
                <a:latin typeface="Times New Roman" pitchFamily="18" charset="0"/>
                <a:cs typeface="Times New Roman" pitchFamily="18" charset="0"/>
              </a:rPr>
              <a:t>ЖИВОТВОРНОЕ СВОЙСТВО ВОДЫ</a:t>
            </a:r>
            <a:r>
              <a:rPr lang="ru-RU" sz="1400" i="1" dirty="0">
                <a:latin typeface="Times New Roman" pitchFamily="18" charset="0"/>
                <a:cs typeface="Times New Roman" pitchFamily="18" charset="0"/>
              </a:rPr>
              <a:t>.</a:t>
            </a:r>
          </a:p>
          <a:p>
            <a:endParaRPr lang="ru-RU" sz="1400" i="1" dirty="0">
              <a:latin typeface="Times New Roman" pitchFamily="18" charset="0"/>
              <a:cs typeface="Times New Roman" pitchFamily="18" charset="0"/>
            </a:endParaRPr>
          </a:p>
          <a:p>
            <a:r>
              <a:rPr lang="ru-RU" sz="1400" i="1" dirty="0">
                <a:latin typeface="Times New Roman" pitchFamily="18" charset="0"/>
                <a:cs typeface="Times New Roman" pitchFamily="18" charset="0"/>
              </a:rPr>
              <a:t>Цель: Показать важное свойство воды – давать жизнь живому.</a:t>
            </a:r>
          </a:p>
          <a:p>
            <a:endParaRPr lang="ru-RU" sz="1400" i="1" dirty="0">
              <a:latin typeface="Times New Roman" pitchFamily="18" charset="0"/>
              <a:cs typeface="Times New Roman" pitchFamily="18" charset="0"/>
            </a:endParaRPr>
          </a:p>
          <a:p>
            <a:r>
              <a:rPr lang="ru-RU" sz="1400" i="1" dirty="0">
                <a:latin typeface="Times New Roman" pitchFamily="18" charset="0"/>
                <a:cs typeface="Times New Roman" pitchFamily="18" charset="0"/>
              </a:rPr>
              <a:t>Ход: Наблюдение за срезанными веточками дерева, поставленными в воду, они оживают, дают корни. Наблюдение за проращиванием одинаковых семян в двух блюдцах: пустом и с влажной ватой. Наблюдение за проращиванием луковицы в сухой банке и банке с водой.</a:t>
            </a:r>
          </a:p>
          <a:p>
            <a:r>
              <a:rPr lang="ru-RU" sz="1400" i="1" dirty="0">
                <a:latin typeface="Times New Roman" pitchFamily="18" charset="0"/>
                <a:cs typeface="Times New Roman" pitchFamily="18" charset="0"/>
              </a:rPr>
              <a:t>Вывод: Вода дает жизнь живому.</a:t>
            </a:r>
          </a:p>
          <a:p>
            <a:endParaRPr lang="ru-RU" sz="1400" i="1" dirty="0">
              <a:latin typeface="Times New Roman" pitchFamily="18" charset="0"/>
              <a:cs typeface="Times New Roman" pitchFamily="18" charset="0"/>
            </a:endParaRPr>
          </a:p>
          <a:p>
            <a:r>
              <a:rPr lang="ru-RU" sz="1400" i="1" dirty="0">
                <a:latin typeface="Times New Roman" pitchFamily="18" charset="0"/>
                <a:cs typeface="Times New Roman" pitchFamily="18" charset="0"/>
              </a:rPr>
              <a:t> </a:t>
            </a:r>
            <a:r>
              <a:rPr lang="ru-RU" sz="1600" b="1" i="1" dirty="0">
                <a:solidFill>
                  <a:srgbClr val="FF0000"/>
                </a:solidFill>
                <a:latin typeface="Times New Roman" pitchFamily="18" charset="0"/>
                <a:cs typeface="Times New Roman" pitchFamily="18" charset="0"/>
              </a:rPr>
              <a:t>Можно ли склеить бумагу водой?”</a:t>
            </a:r>
          </a:p>
          <a:p>
            <a:endParaRPr lang="ru-RU" sz="1400" i="1" dirty="0">
              <a:latin typeface="Times New Roman" pitchFamily="18" charset="0"/>
              <a:cs typeface="Times New Roman" pitchFamily="18" charset="0"/>
            </a:endParaRPr>
          </a:p>
          <a:p>
            <a:r>
              <a:rPr lang="ru-RU" sz="1400" i="1" dirty="0">
                <a:latin typeface="Times New Roman" pitchFamily="18" charset="0"/>
                <a:cs typeface="Times New Roman" pitchFamily="18" charset="0"/>
              </a:rPr>
              <a:t> Берем два листа бумаги двигаем их один в одну другой в другую сторону. Смачиваем листы водой, слегка прижимаем, выдавливаем лишнюю воду, пробуем сдвигать листы - не двигаются. ( Вода обладает склеивающем действием)</a:t>
            </a:r>
          </a:p>
          <a:p>
            <a:endParaRPr lang="ru-RU" sz="1400" i="1" dirty="0">
              <a:latin typeface="Times New Roman" pitchFamily="18" charset="0"/>
              <a:cs typeface="Times New Roman" pitchFamily="18" charset="0"/>
            </a:endParaRPr>
          </a:p>
          <a:p>
            <a:r>
              <a:rPr lang="ru-RU" sz="1600" b="1" i="1" dirty="0">
                <a:solidFill>
                  <a:srgbClr val="FF0000"/>
                </a:solidFill>
                <a:latin typeface="Times New Roman" pitchFamily="18" charset="0"/>
                <a:cs typeface="Times New Roman" pitchFamily="18" charset="0"/>
              </a:rPr>
              <a:t>“Есть ли у воды вкус?”</a:t>
            </a:r>
          </a:p>
          <a:p>
            <a:endParaRPr lang="ru-RU" sz="1400" i="1" dirty="0">
              <a:latin typeface="Times New Roman" pitchFamily="18" charset="0"/>
              <a:cs typeface="Times New Roman" pitchFamily="18" charset="0"/>
            </a:endParaRPr>
          </a:p>
          <a:p>
            <a:r>
              <a:rPr lang="ru-RU" sz="1400" i="1" dirty="0">
                <a:latin typeface="Times New Roman" pitchFamily="18" charset="0"/>
                <a:cs typeface="Times New Roman" pitchFamily="18" charset="0"/>
              </a:rPr>
              <a:t> Дать детям попробовать питьевую воду, затем соленую и сладкую. (Вода приобретает вкус того вещества, которое в него добавлено)</a:t>
            </a:r>
          </a:p>
          <a:p>
            <a:endParaRPr lang="ru-RU" sz="1400" i="1" dirty="0">
              <a:latin typeface="Times New Roman" pitchFamily="18" charset="0"/>
              <a:cs typeface="Times New Roman" pitchFamily="18" charset="0"/>
            </a:endParaRPr>
          </a:p>
          <a:p>
            <a:r>
              <a:rPr lang="ru-RU" sz="1600" b="1" i="1" dirty="0">
                <a:solidFill>
                  <a:srgbClr val="FF0000"/>
                </a:solidFill>
                <a:latin typeface="Times New Roman" pitchFamily="18" charset="0"/>
                <a:cs typeface="Times New Roman" pitchFamily="18" charset="0"/>
              </a:rPr>
              <a:t>“Испаряется ли вода?”</a:t>
            </a:r>
          </a:p>
          <a:p>
            <a:endParaRPr lang="ru-RU" sz="1400" i="1" dirty="0">
              <a:latin typeface="Times New Roman" pitchFamily="18" charset="0"/>
              <a:cs typeface="Times New Roman" pitchFamily="18" charset="0"/>
            </a:endParaRPr>
          </a:p>
          <a:p>
            <a:r>
              <a:rPr lang="ru-RU" sz="1400" i="1" dirty="0">
                <a:latin typeface="Times New Roman" pitchFamily="18" charset="0"/>
                <a:cs typeface="Times New Roman" pitchFamily="18" charset="0"/>
              </a:rPr>
              <a:t> Наливаем в тарелку воды, подогреваем на пламени. Воды на тарелки не стало. (Вода в тарелки испарится, превратится в газ. При нагревании жидкость превратится в газ) </a:t>
            </a:r>
          </a:p>
          <a:p>
            <a:endParaRPr lang="ru-RU" sz="1400" i="1" dirty="0">
              <a:latin typeface="Times New Roman" pitchFamily="18" charset="0"/>
              <a:cs typeface="Times New Roman" pitchFamily="18" charset="0"/>
            </a:endParaRPr>
          </a:p>
          <a:p>
            <a:r>
              <a:rPr lang="ru-RU" sz="1600" b="1" i="1" dirty="0">
                <a:solidFill>
                  <a:srgbClr val="FF0000"/>
                </a:solidFill>
                <a:latin typeface="Times New Roman" pitchFamily="18" charset="0"/>
                <a:cs typeface="Times New Roman" pitchFamily="18" charset="0"/>
              </a:rPr>
              <a:t>“Капля шар”</a:t>
            </a:r>
          </a:p>
          <a:p>
            <a:endParaRPr lang="ru-RU" sz="1400" i="1" dirty="0">
              <a:latin typeface="Times New Roman" pitchFamily="18" charset="0"/>
              <a:cs typeface="Times New Roman" pitchFamily="18" charset="0"/>
            </a:endParaRPr>
          </a:p>
          <a:p>
            <a:r>
              <a:rPr lang="ru-RU" sz="1400" i="1" dirty="0">
                <a:latin typeface="Times New Roman" pitchFamily="18" charset="0"/>
                <a:cs typeface="Times New Roman" pitchFamily="18" charset="0"/>
              </a:rPr>
              <a:t> Берем муку и брызгам из пульверизатора, получаем шарики капельки. ( пылинки вокруг себя собирают мелкие капли воды, образуют одну большую каплю, образование облаков) </a:t>
            </a:r>
          </a:p>
          <a:p>
            <a:endParaRPr lang="ru-RU" sz="1400" i="1" dirty="0">
              <a:latin typeface="Times New Roman" pitchFamily="18" charset="0"/>
              <a:cs typeface="Times New Roman" pitchFamily="18" charset="0"/>
            </a:endParaRPr>
          </a:p>
          <a:p>
            <a:endParaRPr lang="ru-RU" sz="1400" i="1" dirty="0">
              <a:latin typeface="Times New Roman" pitchFamily="18" charset="0"/>
              <a:cs typeface="Times New Roman" pitchFamily="18" charset="0"/>
            </a:endParaRPr>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TotalTime>
  <Words>2308</Words>
  <Application>Microsoft Office PowerPoint</Application>
  <PresentationFormat>Произвольный</PresentationFormat>
  <Paragraphs>186</Paragraphs>
  <Slides>9</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9</vt:i4>
      </vt:variant>
    </vt:vector>
  </HeadingPairs>
  <TitlesOfParts>
    <vt:vector size="14" baseType="lpstr">
      <vt:lpstr>Gungsuh</vt:lpstr>
      <vt:lpstr>Arial</vt:lpstr>
      <vt:lpstr>Calibri</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Detskiy_Sad#2</cp:lastModifiedBy>
  <cp:revision>9</cp:revision>
  <dcterms:created xsi:type="dcterms:W3CDTF">2012-11-18T15:01:03Z</dcterms:created>
  <dcterms:modified xsi:type="dcterms:W3CDTF">2025-10-22T06:33:06Z</dcterms:modified>
</cp:coreProperties>
</file>