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1FF1F09-AB1B-49AF-AEC8-1C756E195DCA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39C8C58-FF67-4743-AA7F-00018DF6D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Дидактическая игра</a:t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Синквейн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10620671" y="5661248"/>
            <a:ext cx="45719" cy="1008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24936" cy="6336704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10620671" y="5661248"/>
            <a:ext cx="45719" cy="1008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84969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Цель: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знакомство и обогащение словаря дошкольников словами- понятиями: «слово-предмет», «слово-определение», «слово-действие», «Слово-ассоциация», «предложение», введение символов этих слов. Знакомство с алгоритмом составления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синквейна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, формирование первоначального умения составлять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синквейн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. Формирование умения и совершенствование навыка составления дидактического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синквейна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по лексическим темам.</a:t>
            </a:r>
          </a:p>
          <a:p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Существуют определенные правила написания </a:t>
            </a:r>
            <a:r>
              <a:rPr lang="ru-RU" b="1" dirty="0" err="1">
                <a:solidFill>
                  <a:schemeClr val="tx2">
                    <a:lumMod val="25000"/>
                  </a:schemeClr>
                </a:solidFill>
              </a:rPr>
              <a:t>синквейна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. Он состоит из 5-ти строк. Его форма напоминает </a:t>
            </a:r>
            <a:r>
              <a:rPr lang="ru-RU" i="1" dirty="0">
                <a:solidFill>
                  <a:schemeClr val="tx2">
                    <a:lumMod val="25000"/>
                  </a:schemeClr>
                </a:solidFill>
              </a:rPr>
              <a:t>«елочку»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5" y="2708920"/>
            <a:ext cx="842493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Правила написания </a:t>
            </a:r>
            <a:r>
              <a:rPr lang="ru-RU" sz="14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синквейна</a:t>
            </a:r>
            <a:r>
              <a:rPr lang="ru-RU" sz="1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sz="1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1-я строка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 (вершина </a:t>
            </a:r>
            <a:r>
              <a:rPr lang="ru-RU" sz="1400" i="1" dirty="0">
                <a:solidFill>
                  <a:schemeClr val="tx2">
                    <a:lumMod val="10000"/>
                  </a:schemeClr>
                </a:solidFill>
              </a:rPr>
              <a:t>«елочки»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) – заголовок, тема, состоящая из одного слова, </a:t>
            </a:r>
            <a:r>
              <a:rPr lang="ru-RU" sz="1400" i="1" dirty="0">
                <a:solidFill>
                  <a:schemeClr val="tx2">
                    <a:lumMod val="10000"/>
                  </a:schemeClr>
                </a:solidFill>
              </a:rPr>
              <a:t>обычно это явление или предмет, о котором идет речь. 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Части речи - это существительное или местоимение, и отвечает на вопросы: </a:t>
            </a:r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кто? что?</a:t>
            </a:r>
            <a:endParaRPr lang="ru-RU" sz="1400" dirty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2-я строка 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– два слова, которые </a:t>
            </a:r>
            <a:r>
              <a:rPr lang="ru-RU" sz="1400" i="1" dirty="0">
                <a:solidFill>
                  <a:schemeClr val="tx2">
                    <a:lumMod val="10000"/>
                  </a:schemeClr>
                </a:solidFill>
              </a:rPr>
              <a:t>описывают свойства 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и </a:t>
            </a:r>
            <a:r>
              <a:rPr lang="ru-RU" sz="1400" i="1" dirty="0">
                <a:solidFill>
                  <a:schemeClr val="tx2">
                    <a:lumMod val="10000"/>
                  </a:schemeClr>
                </a:solidFill>
              </a:rPr>
              <a:t>признаки этого предмета или явления, 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раскрывающие тему </a:t>
            </a:r>
            <a:r>
              <a:rPr lang="ru-RU" sz="1400" dirty="0" err="1">
                <a:solidFill>
                  <a:schemeClr val="tx2">
                    <a:lumMod val="10000"/>
                  </a:schemeClr>
                </a:solidFill>
              </a:rPr>
              <a:t>синквейна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. Часть речи - чаще прилагательное, реже причастие, отвечающее на вопрос</a:t>
            </a:r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: какой? какая? какое? какие?</a:t>
            </a:r>
            <a:endParaRPr lang="ru-RU" sz="1400" dirty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3-я строка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 – состоит из трёх слов (глаголов или деепричастий, описывающих действия предмета и отвечающие на вопрос: </a:t>
            </a:r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что делает? что делают?</a:t>
            </a:r>
            <a:endParaRPr lang="ru-RU" sz="1400" dirty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4-я строка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 – четыре слова; ребенок выражает уже непосредственно свое мнение о затронутой теме. Это фраза или предложение, состоящее из нескольких слов. Самый традиционный вариант, когда предложение состоит </a:t>
            </a:r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из четырех слов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5-я строка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 (основание </a:t>
            </a:r>
            <a:r>
              <a:rPr lang="ru-RU" sz="1400" i="1" dirty="0">
                <a:solidFill>
                  <a:schemeClr val="tx2">
                    <a:lumMod val="10000"/>
                  </a:schemeClr>
                </a:solidFill>
              </a:rPr>
              <a:t>«елочки»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) – одно слово, (существительное) для выражения своих чувств, </a:t>
            </a:r>
            <a:r>
              <a:rPr lang="ru-RU" sz="1400" b="1" dirty="0">
                <a:solidFill>
                  <a:schemeClr val="tx2">
                    <a:lumMod val="10000"/>
                  </a:schemeClr>
                </a:solidFill>
              </a:rPr>
              <a:t>ассоциаций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, связанных с предметом, о котором говорится в </a:t>
            </a:r>
            <a:r>
              <a:rPr lang="ru-RU" sz="1400" dirty="0" err="1">
                <a:solidFill>
                  <a:schemeClr val="tx2">
                    <a:lumMod val="10000"/>
                  </a:schemeClr>
                </a:solidFill>
              </a:rPr>
              <a:t>синквейне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, или повторение сути, </a:t>
            </a:r>
            <a:r>
              <a:rPr lang="ru-RU" sz="1400" dirty="0" err="1">
                <a:solidFill>
                  <a:schemeClr val="tx2">
                    <a:lumMod val="10000"/>
                  </a:schemeClr>
                </a:solidFill>
              </a:rPr>
              <a:t>синоним,обобщающееслово</a:t>
            </a:r>
            <a:r>
              <a:rPr lang="ru-RU" sz="1400" dirty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24936" cy="6336704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 </a:t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10620671" y="5661248"/>
            <a:ext cx="45719" cy="1008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60649"/>
            <a:ext cx="849694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>Условные обозначения:</a:t>
            </a:r>
            <a:endParaRPr lang="ru-RU" sz="1400" dirty="0">
              <a:solidFill>
                <a:schemeClr val="tx2">
                  <a:lumMod val="25000"/>
                </a:schemeClr>
              </a:solidFill>
            </a:endParaRPr>
          </a:p>
          <a:p>
            <a:pPr lvl="0"/>
            <a:r>
              <a:rPr lang="ru-RU" sz="1400" dirty="0">
                <a:solidFill>
                  <a:schemeClr val="tx2">
                    <a:lumMod val="25000"/>
                  </a:schemeClr>
                </a:solidFill>
              </a:rPr>
              <a:t>слова-предметы (существительные),</a:t>
            </a:r>
          </a:p>
          <a:p>
            <a:pPr lvl="0"/>
            <a:r>
              <a:rPr lang="ru-RU" sz="1400" dirty="0">
                <a:solidFill>
                  <a:schemeClr val="tx2">
                    <a:lumMod val="25000"/>
                  </a:schemeClr>
                </a:solidFill>
              </a:rPr>
              <a:t>слова-признаки (прилагательные),</a:t>
            </a:r>
          </a:p>
          <a:p>
            <a:pPr lvl="0"/>
            <a:r>
              <a:rPr lang="ru-RU" sz="1400" dirty="0">
                <a:solidFill>
                  <a:schemeClr val="tx2">
                    <a:lumMod val="25000"/>
                  </a:schemeClr>
                </a:solidFill>
              </a:rPr>
              <a:t>слова-действия (глаголы),</a:t>
            </a:r>
          </a:p>
          <a:p>
            <a:pPr lvl="0"/>
            <a:r>
              <a:rPr lang="ru-RU" sz="1400" dirty="0">
                <a:solidFill>
                  <a:schemeClr val="tx2">
                    <a:lumMod val="25000"/>
                  </a:schemeClr>
                </a:solidFill>
              </a:rPr>
              <a:t>слова-предметы (существительные).</a:t>
            </a:r>
          </a:p>
          <a:p>
            <a:r>
              <a:rPr lang="ru-RU" sz="1400" dirty="0">
                <a:solidFill>
                  <a:schemeClr val="tx2">
                    <a:lumMod val="25000"/>
                  </a:schemeClr>
                </a:solidFill>
              </a:rPr>
              <a:t> Для успешного овладения детьми данной технологии можно использовать разные способы работы с </a:t>
            </a:r>
            <a:r>
              <a:rPr lang="ru-RU" sz="1400" dirty="0" err="1">
                <a:solidFill>
                  <a:schemeClr val="tx2">
                    <a:lumMod val="25000"/>
                  </a:schemeClr>
                </a:solidFill>
              </a:rPr>
              <a:t>синквейном</a:t>
            </a:r>
            <a:r>
              <a:rPr lang="ru-RU" sz="1400" dirty="0">
                <a:solidFill>
                  <a:schemeClr val="tx2">
                    <a:lumMod val="25000"/>
                  </a:schemeClr>
                </a:solidFill>
              </a:rPr>
              <a:t>:</a:t>
            </a:r>
          </a:p>
          <a:p>
            <a:pPr lvl="0"/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>«</a:t>
            </a:r>
            <a:r>
              <a:rPr lang="ru-RU" sz="1400" b="1" dirty="0" err="1">
                <a:solidFill>
                  <a:schemeClr val="tx2">
                    <a:lumMod val="25000"/>
                  </a:schemeClr>
                </a:solidFill>
              </a:rPr>
              <a:t>Синквейн-загадка</a:t>
            </a:r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>».</a:t>
            </a:r>
            <a:r>
              <a:rPr lang="ru-RU" sz="1400" dirty="0">
                <a:solidFill>
                  <a:schemeClr val="tx2">
                    <a:lumMod val="25000"/>
                  </a:schemeClr>
                </a:solidFill>
              </a:rPr>
              <a:t> Педагог читает стихотворение, не называя первой строки, предлагая ребенку догадаться по содержанию текста, о каком предмете или явлении идет речь.</a:t>
            </a:r>
          </a:p>
          <a:p>
            <a:pPr lvl="0"/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>«Нарисуй предмет-отгадку».</a:t>
            </a:r>
            <a:r>
              <a:rPr lang="ru-RU" sz="1400" dirty="0">
                <a:solidFill>
                  <a:schemeClr val="tx2">
                    <a:lumMod val="25000"/>
                  </a:schemeClr>
                </a:solidFill>
              </a:rPr>
              <a:t> Все дети одновременно рисуют отгадку. Затем рисунки вывешиваются на доске, и педагог может видеть насколько у каждого ребенка есть знания о данном предмете. Насколько он правильно понимает смысл и значение слов. Хорошо ли он усвоил словарь лексической темы.</a:t>
            </a:r>
          </a:p>
          <a:p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3284984"/>
            <a:ext cx="75608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Слово- неживой предмет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Слово- живой предмет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Слово- признак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39552" y="3212976"/>
            <a:ext cx="547687" cy="609600"/>
          </a:xfrm>
          <a:prstGeom prst="rect">
            <a:avLst/>
          </a:prstGeom>
          <a:solidFill>
            <a:srgbClr val="243F6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11560" y="3645024"/>
            <a:ext cx="411163" cy="682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Сердце 7"/>
          <p:cNvSpPr/>
          <p:nvPr/>
        </p:nvSpPr>
        <p:spPr>
          <a:xfrm>
            <a:off x="323528" y="4221088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11560" y="4725144"/>
            <a:ext cx="411163" cy="682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467544" y="5661248"/>
            <a:ext cx="784225" cy="625475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611560" y="6093296"/>
            <a:ext cx="471488" cy="160337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24936" cy="6336704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 </a:t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10620671" y="5661248"/>
            <a:ext cx="45719" cy="1008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3284984"/>
            <a:ext cx="756084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323528" y="260648"/>
            <a:ext cx="866775" cy="593725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39552" y="620688"/>
            <a:ext cx="411163" cy="45719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611560" y="3573016"/>
            <a:ext cx="555179" cy="117727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475656" y="47667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Слово-действие</a:t>
            </a:r>
            <a:endParaRPr lang="ru-RU" dirty="0"/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467544" y="1700808"/>
            <a:ext cx="216024" cy="468632"/>
          </a:xfrm>
          <a:prstGeom prst="flowChartProcess">
            <a:avLst/>
          </a:prstGeom>
          <a:solidFill>
            <a:schemeClr val="bg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39552" y="1916832"/>
            <a:ext cx="914400" cy="262508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1619672" y="1916832"/>
            <a:ext cx="914400" cy="262508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2627784" y="1916832"/>
            <a:ext cx="914400" cy="262508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3707904" y="2060848"/>
            <a:ext cx="144016" cy="14401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139952" y="1916832"/>
            <a:ext cx="151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Предложение</a:t>
            </a:r>
            <a:endParaRPr lang="ru-RU" dirty="0"/>
          </a:p>
        </p:txBody>
      </p:sp>
      <p:sp>
        <p:nvSpPr>
          <p:cNvPr id="24" name="Блок-схема: узел 23"/>
          <p:cNvSpPr/>
          <p:nvPr/>
        </p:nvSpPr>
        <p:spPr>
          <a:xfrm>
            <a:off x="251520" y="2852936"/>
            <a:ext cx="1224136" cy="1105272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683568" y="3645024"/>
            <a:ext cx="411163" cy="45719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2267744" y="3356992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Слово-ассоциация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24936" cy="3600400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 </a:t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10620671" y="5661248"/>
            <a:ext cx="45719" cy="1008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3284984"/>
            <a:ext cx="756084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2051720" y="2708920"/>
            <a:ext cx="625475" cy="45085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1115616" y="2780928"/>
            <a:ext cx="465137" cy="487363"/>
          </a:xfrm>
          <a:prstGeom prst="rect">
            <a:avLst/>
          </a:prstGeom>
          <a:solidFill>
            <a:srgbClr val="243F6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2123728" y="2852936"/>
            <a:ext cx="441325" cy="4445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1187624" y="3140968"/>
            <a:ext cx="373062" cy="45719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323528" y="39018"/>
            <a:ext cx="849694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10000"/>
                </a:solidFill>
                <a:effectLst/>
                <a:latin typeface="Calibri" pitchFamily="34" charset="0"/>
                <a:ea typeface="Calibri" pitchFamily="34" charset="0"/>
                <a:cs typeface="TimesNewRomanPS-BoldMT" charset="-52"/>
              </a:rPr>
              <a:t>Игра «Покажи картинку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1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10000"/>
                </a:solidFill>
                <a:effectLst/>
                <a:latin typeface="Calibri" pitchFamily="34" charset="0"/>
                <a:ea typeface="Calibri" pitchFamily="34" charset="0"/>
                <a:cs typeface="TimesNewRomanPS-BoldMT" charset="-52"/>
              </a:rPr>
              <a:t>символ»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-BoldMT" charset="-52"/>
              </a:rPr>
              <a:t>Задачи: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1. Совершенствовать умение определять живые и неживые предметы;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2. Познакомить с графическим обозначением предмета (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живого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», 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неживого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»).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-BoldMT" charset="-52"/>
              </a:rPr>
              <a:t>Предварительная работа: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познакомить детей с картинками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символами: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неживой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»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предмет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синий прямоугольник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, 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живой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предмет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красное сердце.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  <a:cs typeface="Arial" pitchFamily="34" charset="0"/>
            </a:endParaRPr>
          </a:p>
          <a:p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-BoldMT" charset="-52"/>
              </a:rPr>
              <a:t>Описание игры.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Педагог называет различные слова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предметы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живые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»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неживые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. Если дети слышат название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NewRomanPSMT" charset="-52"/>
              </a:rPr>
              <a:t>живого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».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Если дети слышат название «живого»</a:t>
            </a: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предмета, то поднимают сердце, если «неживого» – синий прямоугольник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ru-RU" sz="14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Пример: Дедушка-</a:t>
            </a:r>
          </a:p>
          <a:p>
            <a:endParaRPr lang="ru-RU" sz="14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Салют-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 flipV="1">
            <a:off x="0" y="-74471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NewRomanPSMT" charset="-52"/>
              </a:rPr>
              <a:t>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3529" y="3789040"/>
            <a:ext cx="8568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Игра «Ответь на вопрос»</a:t>
            </a:r>
            <a:endParaRPr lang="ru-RU" sz="1400" dirty="0" smtClean="0">
              <a:solidFill>
                <a:srgbClr val="C00000"/>
              </a:solidFill>
            </a:endParaRPr>
          </a:p>
          <a:p>
            <a:endParaRPr lang="ru-RU" sz="1400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Задачи</a:t>
            </a:r>
            <a: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Закреплять в речи детей слова, обозначающие предметы, действия, признаки предметов;</a:t>
            </a: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2. Расширять словарь детей.</a:t>
            </a:r>
          </a:p>
          <a:p>
            <a: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Оборудование: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предметные картинки с изображениями «живых» и «неживых» предметов, простые сюжетные 1-фигурные</a:t>
            </a: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картинки.</a:t>
            </a:r>
          </a:p>
          <a:p>
            <a: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Описание игры.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Педагог, показывает детям картинки и задает вопросы:</a:t>
            </a: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«Кто это?» - </a:t>
            </a:r>
            <a:r>
              <a:rPr lang="ru-RU" sz="14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«Солдат»;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«Что делает?» - </a:t>
            </a:r>
            <a:r>
              <a:rPr lang="ru-RU" sz="14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«Служит».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«Что это?» —</a:t>
            </a:r>
            <a:r>
              <a:rPr lang="ru-RU" sz="14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«Салют»;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«Какой?» —</a:t>
            </a:r>
            <a:r>
              <a:rPr lang="ru-RU" sz="14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«Яркий, громкий»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 т.д. </a:t>
            </a:r>
            <a:endParaRPr lang="ru-RU" sz="1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24936" cy="6336704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 </a:t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10620671" y="5661248"/>
            <a:ext cx="45719" cy="1008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3284984"/>
            <a:ext cx="756084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9512" y="75972"/>
            <a:ext cx="8784977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10000"/>
                </a:solidFill>
                <a:effectLst/>
                <a:latin typeface="Calibri" pitchFamily="34" charset="0"/>
                <a:ea typeface="Calibri" pitchFamily="34" charset="0"/>
                <a:cs typeface="TimesNewRomanPS-BoldMT" charset="-52"/>
              </a:rPr>
              <a:t>Игра «Это кто? Это что?»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NewRomanPS-BoldMT" charset="-52"/>
              </a:rPr>
              <a:t>Задачи: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NewRomanPSMT" charset="-52"/>
              </a:rPr>
              <a:t>1. Формировать умение, правильно, ставить вопрос;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NewRomanPSMT" charset="-52"/>
              </a:rPr>
              <a:t>Совершенствовать умение определять живые и неживые предметы.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NewRomanPS-BoldMT" charset="-52"/>
              </a:rPr>
              <a:t>Оборудование: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NewRomanPSMT" charset="-52"/>
              </a:rPr>
              <a:t>предметные картинки, с изображениями «живых» и «неживых» предметов, картинки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NewRomanPSMT" charset="-52"/>
              </a:rPr>
              <a:t>символы, обозначающие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NewRomanPSMT" charset="-52"/>
              </a:rPr>
              <a:t>«живой» и «неживой» предмет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NewRomanPSMT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NewRomanPSMT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NewRomanPSMT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771800" y="1268760"/>
            <a:ext cx="623888" cy="45085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915816" y="1412776"/>
            <a:ext cx="373062" cy="46038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851920" y="1268760"/>
            <a:ext cx="465137" cy="487362"/>
          </a:xfrm>
          <a:prstGeom prst="rect">
            <a:avLst/>
          </a:prstGeom>
          <a:solidFill>
            <a:srgbClr val="243F6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923928" y="1628800"/>
            <a:ext cx="373062" cy="46038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23528" y="2780928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Описание игры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Детям предлагается рассмотреть картинки и разделить их на две группы: «живые предметы и «неживые» предметы</a:t>
            </a:r>
            <a:endParaRPr lang="ru-RU" sz="1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043608" y="3861048"/>
            <a:ext cx="373062" cy="46038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899592" y="3717032"/>
            <a:ext cx="623888" cy="45085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1043608" y="3861048"/>
            <a:ext cx="373062" cy="46038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499992" y="3645024"/>
            <a:ext cx="465137" cy="487362"/>
          </a:xfrm>
          <a:prstGeom prst="rect">
            <a:avLst/>
          </a:prstGeom>
          <a:solidFill>
            <a:srgbClr val="243F6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4572000" y="4005064"/>
            <a:ext cx="373062" cy="46038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9" name="Рисунок 18" descr="C:\Users\1\Desktop\Новая папка\images (1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25144"/>
            <a:ext cx="2468880" cy="1851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C:\Users\1\Desktop\Новая папка\image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797152"/>
            <a:ext cx="2575560" cy="178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24936" cy="6336704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 </a:t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10620671" y="5661248"/>
            <a:ext cx="45719" cy="1008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3284984"/>
            <a:ext cx="756084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9512" y="737691"/>
            <a:ext cx="878497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NewRomanPSMT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NewRomanPSMT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NewRomanPSMT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3528" y="404664"/>
            <a:ext cx="842493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Игра «Лесенка предложений»</a:t>
            </a:r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Задачи.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Формировать умение составлять предложение с соответствующим количеством слов.</a:t>
            </a:r>
          </a:p>
          <a:p>
            <a: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Оборудование: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сюжетные картинки, схема - «лесенка».</a:t>
            </a:r>
          </a:p>
          <a:p>
            <a: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Описание игры. 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Педагог предлагает детям придумать предложения, количество слов в которых должно соответствовать</a:t>
            </a: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количеству делений на ступеньках.</a:t>
            </a:r>
          </a:p>
          <a:p>
            <a:endParaRPr lang="ru-RU" dirty="0"/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611562" y="2392290"/>
          <a:ext cx="700843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073"/>
                <a:gridCol w="1168073"/>
                <a:gridCol w="1168073"/>
                <a:gridCol w="1168073"/>
                <a:gridCol w="1168073"/>
                <a:gridCol w="1168073"/>
              </a:tblGrid>
              <a:tr h="3312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312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2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2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2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67544" y="4437112"/>
            <a:ext cx="38979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Пример:</a:t>
            </a:r>
            <a:endParaRPr lang="ru-RU" sz="14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День Победы.</a:t>
            </a: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Великий День Победы.</a:t>
            </a: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Девятое мая, День Победы!</a:t>
            </a: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Девятого мая гремит праздничный салют.</a:t>
            </a:r>
          </a:p>
          <a:p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Вся страна отмечает великий День Победы.</a:t>
            </a:r>
          </a:p>
          <a:p>
            <a:r>
              <a:rPr lang="ru-RU" dirty="0" smtClean="0"/>
              <a:t>  </a:t>
            </a:r>
          </a:p>
          <a:p>
            <a:endParaRPr lang="ru-RU" dirty="0"/>
          </a:p>
        </p:txBody>
      </p:sp>
      <p:pic>
        <p:nvPicPr>
          <p:cNvPr id="26" name="Рисунок 25" descr="Рисунок на тему праздник в город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653136"/>
            <a:ext cx="232029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590</TotalTime>
  <Words>461</Words>
  <Application>Microsoft Office PowerPoint</Application>
  <PresentationFormat>Экран (4:3)</PresentationFormat>
  <Paragraphs>151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Дидактическая игра Синквейн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                                                                                                                                                                                                                                                         </vt:lpstr>
      <vt:lpstr>                                                                                                                                                                                                                                                          </vt:lpstr>
      <vt:lpstr>                                                                                                                                                                                                                                                           </vt:lpstr>
      <vt:lpstr>                                                                                                                                                                                                                                                         </vt:lpstr>
      <vt:lpstr>                                                                                                                                                                                                                                                       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Дидактическая игра Синквейн</dc:title>
  <dc:creator>Windows User</dc:creator>
  <cp:lastModifiedBy>Windows User</cp:lastModifiedBy>
  <cp:revision>6</cp:revision>
  <dcterms:created xsi:type="dcterms:W3CDTF">2022-10-19T13:05:52Z</dcterms:created>
  <dcterms:modified xsi:type="dcterms:W3CDTF">2022-10-20T12:08:43Z</dcterms:modified>
</cp:coreProperties>
</file>