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68" r:id="rId4"/>
    <p:sldId id="258" r:id="rId5"/>
    <p:sldId id="271" r:id="rId6"/>
    <p:sldId id="272" r:id="rId7"/>
    <p:sldId id="270" r:id="rId8"/>
    <p:sldId id="273" r:id="rId9"/>
    <p:sldId id="274" r:id="rId10"/>
    <p:sldId id="262" r:id="rId11"/>
    <p:sldId id="267" r:id="rId1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75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546100" y="-4763"/>
            <a:ext cx="5014912" cy="6862763"/>
            <a:chOff x="2928938" y="-4763"/>
            <a:chExt cx="5014912" cy="6862763"/>
          </a:xfrm>
        </p:grpSpPr>
        <p:sp>
          <p:nvSpPr>
            <p:cNvPr id="22" name="Freeform 6"/>
            <p:cNvSpPr/>
            <p:nvPr/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3" name="Freeform 7"/>
            <p:cNvSpPr/>
            <p:nvPr/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4" name="Freeform 9"/>
            <p:cNvSpPr/>
            <p:nvPr/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5" name="Freeform 10"/>
            <p:cNvSpPr/>
            <p:nvPr/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6" name="Freeform 11"/>
            <p:cNvSpPr/>
            <p:nvPr/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7" name="Freeform 12"/>
            <p:cNvSpPr/>
            <p:nvPr/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28401" y="1380068"/>
            <a:ext cx="8574622" cy="2616199"/>
          </a:xfrm>
        </p:spPr>
        <p:txBody>
          <a:bodyPr anchor="b">
            <a:normAutofit/>
          </a:bodyPr>
          <a:lstStyle>
            <a:lvl1pPr algn="r">
              <a:defRPr sz="60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15377" y="3996267"/>
            <a:ext cx="6987645" cy="1388534"/>
          </a:xfrm>
        </p:spPr>
        <p:txBody>
          <a:bodyPr anchor="t">
            <a:normAutofit/>
          </a:bodyPr>
          <a:lstStyle>
            <a:lvl1pPr marL="0" indent="0" algn="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A1436-E4E8-4B62-A218-4CDC94C3FDF4}" type="datetimeFigureOut">
              <a:rPr lang="ru-RU" smtClean="0"/>
              <a:t>16.09.2022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2412" y="5883275"/>
            <a:ext cx="4324044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AB42E-1956-4D2F-B905-A9A56B5D04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61605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4732865"/>
            <a:ext cx="10018711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3860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1" y="5299603"/>
            <a:ext cx="10018711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A1436-E4E8-4B62-A218-4CDC94C3FDF4}" type="datetimeFigureOut">
              <a:rPr lang="ru-RU" smtClean="0"/>
              <a:t>16.09.2022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AB42E-1956-4D2F-B905-A9A56B5D04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28401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685800"/>
            <a:ext cx="10018711" cy="304800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343400"/>
            <a:ext cx="10018713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A1436-E4E8-4B62-A218-4CDC94C3FDF4}" type="datetimeFigureOut">
              <a:rPr lang="ru-RU" smtClean="0"/>
              <a:t>16.09.2022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AB42E-1956-4D2F-B905-A9A56B5D04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31135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36811" y="3428999"/>
            <a:ext cx="8532815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1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A1436-E4E8-4B62-A218-4CDC94C3FDF4}" type="datetimeFigureOut">
              <a:rPr lang="ru-RU" smtClean="0"/>
              <a:t>16.09.2022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AB42E-1956-4D2F-B905-A9A56B5D04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2869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3308581"/>
            <a:ext cx="10018709" cy="1468800"/>
          </a:xfrm>
        </p:spPr>
        <p:txBody>
          <a:bodyPr anchor="b">
            <a:normAutofit/>
          </a:bodyPr>
          <a:lstStyle>
            <a:lvl1pPr algn="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7381"/>
            <a:ext cx="10018710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A1436-E4E8-4B62-A218-4CDC94C3FDF4}" type="datetimeFigureOut">
              <a:rPr lang="ru-RU" smtClean="0"/>
              <a:t>16.09.2022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AB42E-1956-4D2F-B905-A9A56B5D04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2474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3" y="3886200"/>
            <a:ext cx="10018710" cy="889000"/>
          </a:xfrm>
        </p:spPr>
        <p:txBody>
          <a:bodyPr vert="horz" lIns="91440" tIns="45720" rIns="91440" bIns="45720" rtlCol="0" anchor="b">
            <a:normAutofit/>
          </a:bodyPr>
          <a:lstStyle>
            <a:lvl1pPr algn="r"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5200"/>
            <a:ext cx="10018710" cy="10160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A1436-E4E8-4B62-A218-4CDC94C3FDF4}" type="datetimeFigureOut">
              <a:rPr lang="ru-RU" smtClean="0"/>
              <a:t>16.09.2022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AB42E-1956-4D2F-B905-A9A56B5D04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87357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685800"/>
            <a:ext cx="10018712" cy="27273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2" y="3505200"/>
            <a:ext cx="10018713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3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A1436-E4E8-4B62-A218-4CDC94C3FDF4}" type="datetimeFigureOut">
              <a:rPr lang="ru-RU" smtClean="0"/>
              <a:t>16.09.2022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AB42E-1956-4D2F-B905-A9A56B5D04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14574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A1436-E4E8-4B62-A218-4CDC94C3FDF4}" type="datetimeFigureOut">
              <a:rPr lang="ru-RU" smtClean="0"/>
              <a:t>16.09.2022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AB42E-1956-4D2F-B905-A9A56B5D04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56150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732655" y="685800"/>
            <a:ext cx="1770369" cy="51054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84312" y="685800"/>
            <a:ext cx="8019742" cy="51054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A1436-E4E8-4B62-A218-4CDC94C3FDF4}" type="datetimeFigureOut">
              <a:rPr lang="ru-RU" smtClean="0"/>
              <a:t>16.09.2022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AB42E-1956-4D2F-B905-A9A56B5D04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36113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A1436-E4E8-4B62-A218-4CDC94C3FDF4}" type="datetimeFigureOut">
              <a:rPr lang="ru-RU" smtClean="0"/>
              <a:t>16.09.2022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51856" y="5867131"/>
            <a:ext cx="551167" cy="365125"/>
          </a:xfrm>
        </p:spPr>
        <p:txBody>
          <a:bodyPr/>
          <a:lstStyle/>
          <a:p>
            <a:fld id="{0F6AB42E-1956-4D2F-B905-A9A56B5D04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9336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2279" y="2666999"/>
            <a:ext cx="8930747" cy="2110382"/>
          </a:xfrm>
        </p:spPr>
        <p:txBody>
          <a:bodyPr anchor="b"/>
          <a:lstStyle>
            <a:lvl1pPr algn="r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2278" y="4777381"/>
            <a:ext cx="893074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A1436-E4E8-4B62-A218-4CDC94C3FDF4}" type="datetimeFigureOut">
              <a:rPr lang="ru-RU" smtClean="0"/>
              <a:t>16.09.2022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AB42E-1956-4D2F-B905-A9A56B5D04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80976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84312" y="2666999"/>
            <a:ext cx="4895055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7967" y="2667000"/>
            <a:ext cx="4895056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A1436-E4E8-4B62-A218-4CDC94C3FDF4}" type="datetimeFigureOut">
              <a:rPr lang="ru-RU" smtClean="0"/>
              <a:t>16.09.2022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AB42E-1956-4D2F-B905-A9A56B5D04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05034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72179" y="2658533"/>
            <a:ext cx="4607188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84311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80487" y="2667000"/>
            <a:ext cx="462253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7967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A1436-E4E8-4B62-A218-4CDC94C3FDF4}" type="datetimeFigureOut">
              <a:rPr lang="ru-RU" smtClean="0"/>
              <a:t>16.09.2022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AB42E-1956-4D2F-B905-A9A56B5D04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06876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A1436-E4E8-4B62-A218-4CDC94C3FDF4}" type="datetimeFigureOut">
              <a:rPr lang="ru-RU" smtClean="0"/>
              <a:t>16.09.2022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AB42E-1956-4D2F-B905-A9A56B5D04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45738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A1436-E4E8-4B62-A218-4CDC94C3FDF4}" type="datetimeFigureOut">
              <a:rPr lang="ru-RU" smtClean="0"/>
              <a:t>16.09.2022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AB42E-1956-4D2F-B905-A9A56B5D04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59578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1600200"/>
            <a:ext cx="3549121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62033" y="685799"/>
            <a:ext cx="6240990" cy="5105401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2" y="2971800"/>
            <a:ext cx="3549121" cy="18288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A1436-E4E8-4B62-A218-4CDC94C3FDF4}" type="datetimeFigureOut">
              <a:rPr lang="ru-RU" smtClean="0"/>
              <a:t>16.09.2022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AB42E-1956-4D2F-B905-A9A56B5D04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11255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2724" y="1752599"/>
            <a:ext cx="5426158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94682" y="914400"/>
            <a:ext cx="3280974" cy="4572000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2724" y="3124199"/>
            <a:ext cx="5426158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A1436-E4E8-4B62-A218-4CDC94C3FDF4}" type="datetimeFigureOut">
              <a:rPr lang="ru-RU" smtClean="0"/>
              <a:t>16.09.2022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AB42E-1956-4D2F-B905-A9A56B5D04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82068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alphaModFix amt="23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8" name="Freeform 6"/>
            <p:cNvSpPr/>
            <p:nvPr/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9" name="Freeform 7"/>
            <p:cNvSpPr/>
            <p:nvPr/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0" name="Freeform 8"/>
            <p:cNvSpPr/>
            <p:nvPr/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1" name="Freeform 9"/>
            <p:cNvSpPr/>
            <p:nvPr/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2" name="Freeform 10"/>
            <p:cNvSpPr/>
            <p:nvPr/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3" name="Freeform 11"/>
            <p:cNvSpPr/>
            <p:nvPr/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0" y="2666999"/>
            <a:ext cx="10018713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32656" y="5883275"/>
            <a:ext cx="1143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9FDA1436-E4E8-4B62-A218-4CDC94C3FDF4}" type="datetimeFigureOut">
              <a:rPr lang="ru-RU" smtClean="0"/>
              <a:t>16.09.2022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2279" y="5883275"/>
            <a:ext cx="70841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51856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0F6AB42E-1956-4D2F-B905-A9A56B5D04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28179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5" Type="http://schemas.openxmlformats.org/officeDocument/2006/relationships/image" Target="../media/image34.png"/><Relationship Id="rId4" Type="http://schemas.openxmlformats.org/officeDocument/2006/relationships/image" Target="../media/image33.png"/><Relationship Id="rId9" Type="http://schemas.microsoft.com/office/2007/relationships/hdphoto" Target="../media/hdphoto2.wd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microsoft.com/office/2007/relationships/hdphoto" Target="../media/hdphoto1.wdp"/><Relationship Id="rId7" Type="http://schemas.openxmlformats.org/officeDocument/2006/relationships/image" Target="../media/image17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Relationship Id="rId9" Type="http://schemas.openxmlformats.org/officeDocument/2006/relationships/image" Target="../media/image26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096429" y="0"/>
            <a:ext cx="87425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бюджетное дошкольное образовательное учреждение</a:t>
            </a:r>
          </a:p>
          <a:p>
            <a:pPr algn="ctr"/>
            <a:r>
              <a:rPr lang="ru-RU" dirty="0" smtClean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«Детский сад комбинированного вида № 2» городского округа Самара</a:t>
            </a:r>
            <a:endParaRPr lang="ru-RU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454076" y="1287100"/>
            <a:ext cx="8027261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ln w="0"/>
                <a:solidFill>
                  <a:schemeClr val="accent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Тема</a:t>
            </a:r>
          </a:p>
          <a:p>
            <a:pPr algn="ctr"/>
            <a:endParaRPr lang="ru-RU" sz="3200" b="1" dirty="0" smtClean="0">
              <a:ln w="0"/>
              <a:solidFill>
                <a:schemeClr val="accent2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3200" b="1" dirty="0" smtClean="0">
                <a:ln w="0"/>
                <a:solidFill>
                  <a:schemeClr val="accent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</a:rPr>
              <a:t>Воспитательный </a:t>
            </a:r>
            <a:r>
              <a:rPr lang="ru-RU" sz="3200" b="1" dirty="0">
                <a:solidFill>
                  <a:schemeClr val="accent2">
                    <a:lumMod val="75000"/>
                  </a:schemeClr>
                </a:solidFill>
              </a:rPr>
              <a:t>компонент интерактивной развивающей</a:t>
            </a:r>
          </a:p>
          <a:p>
            <a:pPr algn="ctr"/>
            <a:r>
              <a:rPr lang="ru-RU" sz="3200" b="1" dirty="0">
                <a:solidFill>
                  <a:schemeClr val="accent2">
                    <a:lumMod val="75000"/>
                  </a:schemeClr>
                </a:solidFill>
              </a:rPr>
              <a:t>среды детского </a:t>
            </a:r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</a:rPr>
              <a:t>сада</a:t>
            </a:r>
            <a:r>
              <a:rPr lang="ru-RU" sz="2800" b="1" dirty="0" smtClean="0">
                <a:ln w="0"/>
                <a:solidFill>
                  <a:schemeClr val="accent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2800" b="1" dirty="0">
              <a:ln w="0"/>
              <a:solidFill>
                <a:schemeClr val="accent2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786091" y="5763952"/>
            <a:ext cx="7306680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Демьяненко Юлия Викторовна, старший воспитатель</a:t>
            </a:r>
          </a:p>
          <a:p>
            <a:pPr algn="ctr"/>
            <a:r>
              <a:rPr lang="ru-RU" sz="240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Пряхина Ольга </a:t>
            </a:r>
            <a:r>
              <a:rPr lang="ru-RU" sz="2400" dirty="0" err="1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Равильевна</a:t>
            </a:r>
            <a:r>
              <a:rPr lang="ru-RU" sz="240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воспитатель</a:t>
            </a:r>
          </a:p>
          <a:p>
            <a:pPr algn="ctr"/>
            <a:endParaRPr lang="ru-RU" sz="240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656134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95" r="21137" b="6712"/>
          <a:stretch/>
        </p:blipFill>
        <p:spPr>
          <a:xfrm rot="5400000">
            <a:off x="6486653" y="2079437"/>
            <a:ext cx="2200301" cy="22650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77" r="23089"/>
          <a:stretch/>
        </p:blipFill>
        <p:spPr>
          <a:xfrm rot="5400000">
            <a:off x="1949735" y="1453015"/>
            <a:ext cx="3534505" cy="48520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82" t="1517" r="21788" b="8013"/>
          <a:stretch/>
        </p:blipFill>
        <p:spPr>
          <a:xfrm rot="5400000">
            <a:off x="8339931" y="3885416"/>
            <a:ext cx="2372347" cy="2408664"/>
          </a:xfrm>
          <a:prstGeom prst="rect">
            <a:avLst/>
          </a:prstGeom>
        </p:spPr>
      </p:pic>
      <p:sp>
        <p:nvSpPr>
          <p:cNvPr id="9" name="Скругленный прямоугольник 8"/>
          <p:cNvSpPr/>
          <p:nvPr/>
        </p:nvSpPr>
        <p:spPr>
          <a:xfrm>
            <a:off x="3534765" y="532083"/>
            <a:ext cx="4357517" cy="399911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 smtClean="0">
              <a:ln w="0"/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dirty="0" smtClean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«Куйбышев  - запасная столица»</a:t>
            </a:r>
            <a:endParaRPr lang="ru-RU" sz="1600" dirty="0"/>
          </a:p>
          <a:p>
            <a:pPr algn="ctr"/>
            <a:endParaRPr lang="ru-RU" dirty="0">
              <a:ln>
                <a:solidFill>
                  <a:srgbClr val="00B050"/>
                </a:solidFill>
              </a:ln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09" t="5267" r="22439" b="10613"/>
          <a:stretch/>
        </p:blipFill>
        <p:spPr>
          <a:xfrm rot="5400000">
            <a:off x="9136718" y="1550116"/>
            <a:ext cx="2406305" cy="2400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27799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/>
          <p:cNvSpPr/>
          <p:nvPr/>
        </p:nvSpPr>
        <p:spPr>
          <a:xfrm>
            <a:off x="3211552" y="111512"/>
            <a:ext cx="6548674" cy="133872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</a:rPr>
              <a:t>Возможности интерактивной среды</a:t>
            </a:r>
            <a:endParaRPr lang="ru-RU" sz="2800" dirty="0">
              <a:ln>
                <a:solidFill>
                  <a:srgbClr val="00B050"/>
                </a:solidFill>
              </a:ln>
              <a:solidFill>
                <a:srgbClr val="00B050"/>
              </a:solidFill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9309846" y="3704357"/>
            <a:ext cx="2428447" cy="743607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ln>
                  <a:solidFill>
                    <a:srgbClr val="00B050"/>
                  </a:solidFill>
                </a:ln>
                <a:solidFill>
                  <a:srgbClr val="002060"/>
                </a:solidFill>
              </a:rPr>
              <a:t>Образовательные </a:t>
            </a:r>
            <a:r>
              <a:rPr lang="ru-RU" sz="2000" dirty="0" err="1" smtClean="0">
                <a:ln>
                  <a:solidFill>
                    <a:srgbClr val="00B050"/>
                  </a:solidFill>
                </a:ln>
                <a:solidFill>
                  <a:srgbClr val="002060"/>
                </a:solidFill>
              </a:rPr>
              <a:t>квесты</a:t>
            </a:r>
            <a:endParaRPr lang="ru-RU" sz="2000" dirty="0">
              <a:ln>
                <a:solidFill>
                  <a:srgbClr val="00B050"/>
                </a:solidFill>
              </a:ln>
              <a:solidFill>
                <a:srgbClr val="002060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842106" y="1085013"/>
            <a:ext cx="2561466" cy="73045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ln>
                  <a:solidFill>
                    <a:srgbClr val="00B050"/>
                  </a:solidFill>
                </a:ln>
                <a:solidFill>
                  <a:srgbClr val="002060"/>
                </a:solidFill>
              </a:rPr>
              <a:t>Виртуальные экскурсии</a:t>
            </a:r>
            <a:endParaRPr lang="ru-RU" sz="2000" dirty="0">
              <a:ln>
                <a:solidFill>
                  <a:srgbClr val="00B050"/>
                </a:solidFill>
              </a:ln>
              <a:solidFill>
                <a:srgbClr val="002060"/>
              </a:solidFill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964646" y="3827105"/>
            <a:ext cx="2804660" cy="555797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ln>
                  <a:solidFill>
                    <a:srgbClr val="00B050"/>
                  </a:solidFill>
                </a:ln>
                <a:solidFill>
                  <a:srgbClr val="002060"/>
                </a:solidFill>
              </a:rPr>
              <a:t>ОД по теме проектной площадки</a:t>
            </a:r>
            <a:endParaRPr lang="ru-RU" sz="2000" dirty="0">
              <a:ln>
                <a:solidFill>
                  <a:srgbClr val="00B050"/>
                </a:solidFill>
              </a:ln>
              <a:solidFill>
                <a:srgbClr val="002060"/>
              </a:solidFill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5081127" y="1692793"/>
            <a:ext cx="2428642" cy="740201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ln>
                  <a:solidFill>
                    <a:srgbClr val="00B050"/>
                  </a:solidFill>
                </a:ln>
                <a:solidFill>
                  <a:srgbClr val="002060"/>
                </a:solidFill>
              </a:rPr>
              <a:t>Проектная деятельность</a:t>
            </a:r>
            <a:endParaRPr lang="ru-RU" sz="2000" dirty="0">
              <a:ln>
                <a:solidFill>
                  <a:srgbClr val="00B050"/>
                </a:solidFill>
              </a:ln>
              <a:solidFill>
                <a:srgbClr val="002060"/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4462" y="4629435"/>
            <a:ext cx="2901866" cy="21763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5937" y="1959880"/>
            <a:ext cx="2137651" cy="13980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/>
          <a:srcRect l="19825" t="9659" r="20770" b="22203"/>
          <a:stretch/>
        </p:blipFill>
        <p:spPr>
          <a:xfrm>
            <a:off x="4702117" y="2648413"/>
            <a:ext cx="3674918" cy="22357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Скругленный прямоугольник 15"/>
          <p:cNvSpPr/>
          <p:nvPr/>
        </p:nvSpPr>
        <p:spPr>
          <a:xfrm>
            <a:off x="6228275" y="5114114"/>
            <a:ext cx="2748995" cy="1198175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ln>
                  <a:solidFill>
                    <a:srgbClr val="00B050"/>
                  </a:solidFill>
                </a:ln>
                <a:solidFill>
                  <a:srgbClr val="002060"/>
                </a:solidFill>
              </a:rPr>
              <a:t>Калейдоскоп народных игр «В русской избе»</a:t>
            </a:r>
            <a:endParaRPr lang="ru-RU" sz="2000" dirty="0">
              <a:ln>
                <a:solidFill>
                  <a:srgbClr val="00B050"/>
                </a:solidFill>
              </a:ln>
              <a:solidFill>
                <a:srgbClr val="002060"/>
              </a:solidFill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5"/>
          <a:srcRect t="3986"/>
          <a:stretch/>
        </p:blipFill>
        <p:spPr>
          <a:xfrm>
            <a:off x="581391" y="4620570"/>
            <a:ext cx="3187915" cy="21852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4462" y="1892558"/>
            <a:ext cx="2898360" cy="16303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" name="Скругленный прямоугольник 17"/>
          <p:cNvSpPr/>
          <p:nvPr/>
        </p:nvSpPr>
        <p:spPr>
          <a:xfrm>
            <a:off x="9534180" y="1061621"/>
            <a:ext cx="2428642" cy="740201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ln>
                  <a:solidFill>
                    <a:srgbClr val="00B050"/>
                  </a:solidFill>
                </a:ln>
                <a:solidFill>
                  <a:srgbClr val="002060"/>
                </a:solidFill>
              </a:rPr>
              <a:t>Мастер-классы</a:t>
            </a:r>
            <a:endParaRPr lang="ru-RU" sz="2000" dirty="0">
              <a:ln>
                <a:solidFill>
                  <a:srgbClr val="00B050"/>
                </a:solidFill>
              </a:ln>
              <a:solidFill>
                <a:srgbClr val="002060"/>
              </a:solidFill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848" r="6260" b="9697"/>
          <a:stretch/>
        </p:blipFill>
        <p:spPr>
          <a:xfrm>
            <a:off x="228121" y="1933485"/>
            <a:ext cx="1227971" cy="18564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327" t="22767" r="26822" b="26640"/>
          <a:stretch/>
        </p:blipFill>
        <p:spPr>
          <a:xfrm>
            <a:off x="4082379" y="5099626"/>
            <a:ext cx="1997495" cy="14340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336389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кругленный прямоугольник 7"/>
          <p:cNvSpPr/>
          <p:nvPr/>
        </p:nvSpPr>
        <p:spPr>
          <a:xfrm>
            <a:off x="2492804" y="1237204"/>
            <a:ext cx="8244877" cy="1549087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srgbClr val="002060"/>
                </a:solidFill>
              </a:rPr>
              <a:t>формирование </a:t>
            </a:r>
            <a:r>
              <a:rPr lang="ru-RU" sz="2800" dirty="0">
                <a:solidFill>
                  <a:srgbClr val="002060"/>
                </a:solidFill>
              </a:rPr>
              <a:t>представлений дошкольников о родном крае средствами интерактивной развивающей среды ДОО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5093589" y="159088"/>
            <a:ext cx="2439721" cy="83127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 smtClean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ru-RU" sz="3600" dirty="0" smtClean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Цель:</a:t>
            </a:r>
            <a:endParaRPr lang="ru-RU" sz="3600" dirty="0">
              <a:ln w="0"/>
              <a:solidFill>
                <a:srgbClr val="00B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9" t="3940" r="6011" b="4836"/>
          <a:stretch/>
        </p:blipFill>
        <p:spPr>
          <a:xfrm rot="5400000">
            <a:off x="4462346" y="3205978"/>
            <a:ext cx="3702205" cy="33565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871070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кругленный прямоугольник 8"/>
          <p:cNvSpPr/>
          <p:nvPr/>
        </p:nvSpPr>
        <p:spPr>
          <a:xfrm>
            <a:off x="1641485" y="3345686"/>
            <a:ext cx="8801595" cy="9144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 smtClean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906041" y="3475422"/>
            <a:ext cx="8814816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</a:t>
            </a:r>
            <a:r>
              <a:rPr lang="ru-RU" sz="200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оздать банк  методических продуктов, направленных на </a:t>
            </a:r>
          </a:p>
          <a:p>
            <a:pPr algn="ctr"/>
            <a:r>
              <a:rPr lang="ru-RU" sz="200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патриотическое    воспитание дошкольников</a:t>
            </a:r>
            <a:endParaRPr lang="ru-RU" sz="200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3079006" y="1821612"/>
            <a:ext cx="7641851" cy="83127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 smtClean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ru-RU" sz="200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разработать </a:t>
            </a:r>
            <a:r>
              <a:rPr lang="ru-RU" sz="20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различные варианты оформления интерактивного пространства ДОУ по формированию представлений дошкольников о родном </a:t>
            </a:r>
            <a:r>
              <a:rPr lang="ru-RU" sz="200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крае</a:t>
            </a:r>
            <a:endParaRPr lang="ru-RU" sz="200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endParaRPr lang="ru-RU" dirty="0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2185772" y="4814415"/>
            <a:ext cx="8801595" cy="124199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 smtClean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ru-RU" sz="20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разработать цикл мероприятий для воспитанников по формированию представлений о родном крае, его особенностях,  истории и культуре, о знаменитых людях Самарской области </a:t>
            </a:r>
          </a:p>
          <a:p>
            <a:pPr algn="ctr"/>
            <a:endParaRPr lang="ru-RU" dirty="0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5093589" y="159088"/>
            <a:ext cx="2439721" cy="83127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 smtClean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ru-RU" sz="3600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Задачи:</a:t>
            </a:r>
          </a:p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144279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/>
          <p:cNvSpPr/>
          <p:nvPr/>
        </p:nvSpPr>
        <p:spPr>
          <a:xfrm>
            <a:off x="3657597" y="234614"/>
            <a:ext cx="5260769" cy="9144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rgbClr val="00B050"/>
                </a:solidFill>
              </a:ln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098388" y="225684"/>
            <a:ext cx="2379177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Новизна </a:t>
            </a:r>
            <a:endParaRPr lang="ru-RU" sz="4400" dirty="0">
              <a:ln w="0"/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662545" y="2686937"/>
            <a:ext cx="7992094" cy="13080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just"/>
            <a:r>
              <a:rPr lang="ru-RU" sz="320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     </a:t>
            </a:r>
            <a:endParaRPr lang="ru-RU" sz="105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just"/>
            <a:endParaRPr lang="ru-RU" sz="360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just"/>
            <a:endParaRPr lang="ru-RU" sz="110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177638" y="2650722"/>
            <a:ext cx="3278121" cy="221413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dirty="0" smtClean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Интерактивная среда предполагает не только интересные варианты оформления </a:t>
            </a:r>
            <a:r>
              <a:rPr lang="ru-RU" sz="1400" dirty="0" err="1" smtClean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внегруппового</a:t>
            </a:r>
            <a:r>
              <a:rPr lang="ru-RU" sz="1400" dirty="0" smtClean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пространства патриотической направленности, но и методическое сопровождение, которое можно использовать в организации работы по патриотическому воспитанию дошкольников.</a:t>
            </a:r>
            <a:endParaRPr lang="ru-RU" sz="1400" dirty="0">
              <a:ln>
                <a:solidFill>
                  <a:srgbClr val="00B050"/>
                </a:solidFill>
              </a:ln>
              <a:solidFill>
                <a:srgbClr val="00B050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77" r="23089"/>
          <a:stretch/>
        </p:blipFill>
        <p:spPr>
          <a:xfrm rot="5400000">
            <a:off x="5619850" y="370892"/>
            <a:ext cx="5279985" cy="72481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284607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3523786" y="336768"/>
            <a:ext cx="4853743" cy="655691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 smtClean="0">
              <a:ln w="0"/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dirty="0" smtClean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«Самара космическая»</a:t>
            </a:r>
            <a:endParaRPr lang="ru-RU" sz="1600" dirty="0"/>
          </a:p>
          <a:p>
            <a:pPr algn="ctr"/>
            <a:endParaRPr lang="ru-RU" dirty="0">
              <a:ln>
                <a:solidFill>
                  <a:srgbClr val="00B050"/>
                </a:solidFill>
              </a:ln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458742" y="2113080"/>
            <a:ext cx="3612376" cy="27092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94" r="24543"/>
          <a:stretch/>
        </p:blipFill>
        <p:spPr>
          <a:xfrm>
            <a:off x="5527519" y="1661533"/>
            <a:ext cx="2735767" cy="25037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8886" y="4460566"/>
            <a:ext cx="3607901" cy="20294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56"/>
          <a:stretch/>
        </p:blipFill>
        <p:spPr>
          <a:xfrm>
            <a:off x="1326525" y="1661533"/>
            <a:ext cx="3383004" cy="17172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5529" y="3757961"/>
            <a:ext cx="3323999" cy="18201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828543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3523786" y="336768"/>
            <a:ext cx="4853743" cy="655691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 smtClean="0">
              <a:ln w="0"/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dirty="0" smtClean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«Никто не забыт, ничто не забыто…»</a:t>
            </a:r>
            <a:endParaRPr lang="ru-RU" sz="1600" dirty="0"/>
          </a:p>
          <a:p>
            <a:pPr algn="ctr"/>
            <a:endParaRPr lang="ru-RU" dirty="0">
              <a:ln>
                <a:solidFill>
                  <a:srgbClr val="00B050"/>
                </a:solidFill>
              </a:ln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39103" y="1853502"/>
            <a:ext cx="3374483" cy="253086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8" t="11554" r="14309" b="24923"/>
          <a:stretch/>
        </p:blipFill>
        <p:spPr>
          <a:xfrm rot="5400000">
            <a:off x="8034791" y="2202026"/>
            <a:ext cx="4337486" cy="234209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6" t="4399" r="5691" b="7146"/>
          <a:stretch/>
        </p:blipFill>
        <p:spPr>
          <a:xfrm rot="5400000">
            <a:off x="3787703" y="1865798"/>
            <a:ext cx="5348856" cy="3855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77694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3523786" y="336768"/>
            <a:ext cx="4853743" cy="655691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 smtClean="0">
              <a:ln w="0"/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dirty="0" smtClean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«Быт наших предков»</a:t>
            </a:r>
            <a:endParaRPr lang="ru-RU" sz="1600" dirty="0"/>
          </a:p>
          <a:p>
            <a:pPr algn="ctr"/>
            <a:endParaRPr lang="ru-RU" dirty="0">
              <a:ln>
                <a:solidFill>
                  <a:srgbClr val="00B050"/>
                </a:solidFill>
              </a:ln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455" r="13984"/>
          <a:stretch/>
        </p:blipFill>
        <p:spPr>
          <a:xfrm rot="5400000">
            <a:off x="2152210" y="847936"/>
            <a:ext cx="3088889" cy="402471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73" r="14634" b="12999"/>
          <a:stretch/>
        </p:blipFill>
        <p:spPr>
          <a:xfrm rot="5400000">
            <a:off x="6387124" y="1372514"/>
            <a:ext cx="2544298" cy="243096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289943" y="1635439"/>
            <a:ext cx="2556727" cy="191754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23" r="6342"/>
          <a:stretch/>
        </p:blipFill>
        <p:spPr>
          <a:xfrm rot="5400000">
            <a:off x="6016517" y="4366442"/>
            <a:ext cx="2395687" cy="232633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024970" y="4613666"/>
            <a:ext cx="2400375" cy="180028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935"/>
          <a:stretch/>
        </p:blipFill>
        <p:spPr>
          <a:xfrm rot="5400000">
            <a:off x="2970403" y="4835925"/>
            <a:ext cx="1999326" cy="1783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6024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3479181" y="325617"/>
            <a:ext cx="4853743" cy="655691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 smtClean="0">
              <a:ln w="0"/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dirty="0" smtClean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«Достопримечательности Самары»</a:t>
            </a:r>
            <a:endParaRPr lang="ru-RU" sz="1600" dirty="0"/>
          </a:p>
          <a:p>
            <a:pPr algn="ctr"/>
            <a:endParaRPr lang="ru-RU" dirty="0">
              <a:ln>
                <a:solidFill>
                  <a:srgbClr val="00B050"/>
                </a:solidFill>
              </a:ln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350167" y="1657276"/>
            <a:ext cx="2548736" cy="19115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9" t="25429" b="17769"/>
          <a:stretch/>
        </p:blipFill>
        <p:spPr>
          <a:xfrm rot="5400000">
            <a:off x="576487" y="1655423"/>
            <a:ext cx="3147050" cy="13742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851"/>
          <a:stretch/>
        </p:blipFill>
        <p:spPr>
          <a:xfrm rot="5400000">
            <a:off x="4379495" y="3987214"/>
            <a:ext cx="2152185" cy="29456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5" r="28781" b="16685"/>
          <a:stretch/>
        </p:blipFill>
        <p:spPr>
          <a:xfrm rot="5400000">
            <a:off x="6125284" y="1425446"/>
            <a:ext cx="2577371" cy="23752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345" b="17335"/>
          <a:stretch/>
        </p:blipFill>
        <p:spPr>
          <a:xfrm rot="5400000">
            <a:off x="8122119" y="1664016"/>
            <a:ext cx="3133493" cy="13705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41" b="26440"/>
          <a:stretch/>
        </p:blipFill>
        <p:spPr>
          <a:xfrm rot="5400000">
            <a:off x="9685142" y="4183863"/>
            <a:ext cx="3340624" cy="13960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626133" y="4652984"/>
            <a:ext cx="2152185" cy="16141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09" r="12417"/>
          <a:stretch/>
        </p:blipFill>
        <p:spPr>
          <a:xfrm rot="5400000">
            <a:off x="7711929" y="3835966"/>
            <a:ext cx="2152186" cy="32495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161154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3479181" y="325617"/>
            <a:ext cx="4853743" cy="655691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 smtClean="0">
              <a:ln w="0"/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dirty="0" smtClean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«Улицы нашего микрорайона…»</a:t>
            </a:r>
            <a:endParaRPr lang="ru-RU" sz="1600" dirty="0"/>
          </a:p>
          <a:p>
            <a:pPr algn="ctr"/>
            <a:endParaRPr lang="ru-RU" dirty="0">
              <a:ln>
                <a:solidFill>
                  <a:srgbClr val="00B050"/>
                </a:solidFill>
              </a:ln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2215" y="1338314"/>
            <a:ext cx="6995532" cy="52466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3852183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араллакс">
  <a:themeElements>
    <a:clrScheme name="Параллакс">
      <a:dk1>
        <a:sysClr val="windowText" lastClr="000000"/>
      </a:dk1>
      <a:lt1>
        <a:sysClr val="window" lastClr="FFFFFF"/>
      </a:lt1>
      <a:dk2>
        <a:srgbClr val="212121"/>
      </a:dk2>
      <a:lt2>
        <a:srgbClr val="CDD0D1"/>
      </a:lt2>
      <a:accent1>
        <a:srgbClr val="30ACEC"/>
      </a:accent1>
      <a:accent2>
        <a:srgbClr val="80C34F"/>
      </a:accent2>
      <a:accent3>
        <a:srgbClr val="E29D3E"/>
      </a:accent3>
      <a:accent4>
        <a:srgbClr val="D64A3B"/>
      </a:accent4>
      <a:accent5>
        <a:srgbClr val="D64787"/>
      </a:accent5>
      <a:accent6>
        <a:srgbClr val="A666E1"/>
      </a:accent6>
      <a:hlink>
        <a:srgbClr val="3085ED"/>
      </a:hlink>
      <a:folHlink>
        <a:srgbClr val="82B6F4"/>
      </a:folHlink>
    </a:clrScheme>
    <a:fontScheme name="Параллакс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Параллакс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allax" id="{3388167B-A2EB-4685-9635-1831D9AEF8C4}" vid="{4F7A876A-7598-49CA-AFC8-8EDA2551E4A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Параллакс</Template>
  <TotalTime>1477</TotalTime>
  <Words>188</Words>
  <Application>Microsoft Office PowerPoint</Application>
  <PresentationFormat>Широкоэкранный</PresentationFormat>
  <Paragraphs>41</Paragraphs>
  <Slides>11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5" baseType="lpstr">
      <vt:lpstr>Arial</vt:lpstr>
      <vt:lpstr>Corbel</vt:lpstr>
      <vt:lpstr>Times New Roman</vt:lpstr>
      <vt:lpstr>Параллакс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Windows User</dc:creator>
  <cp:lastModifiedBy>МБДОУ2</cp:lastModifiedBy>
  <cp:revision>56</cp:revision>
  <dcterms:created xsi:type="dcterms:W3CDTF">2022-02-08T04:17:50Z</dcterms:created>
  <dcterms:modified xsi:type="dcterms:W3CDTF">2022-09-16T04:40:11Z</dcterms:modified>
</cp:coreProperties>
</file>