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58" r:id="rId5"/>
    <p:sldId id="270" r:id="rId6"/>
    <p:sldId id="269" r:id="rId7"/>
    <p:sldId id="268" r:id="rId8"/>
    <p:sldId id="267" r:id="rId9"/>
    <p:sldId id="265" r:id="rId10"/>
    <p:sldId id="264" r:id="rId11"/>
    <p:sldId id="263" r:id="rId12"/>
    <p:sldId id="262" r:id="rId13"/>
    <p:sldId id="261" r:id="rId14"/>
    <p:sldId id="259" r:id="rId15"/>
    <p:sldId id="271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81F67"/>
    <a:srgbClr val="FFFFFF"/>
    <a:srgbClr val="000000"/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82" autoAdjust="0"/>
    <p:restoredTop sz="94660"/>
  </p:normalViewPr>
  <p:slideViewPr>
    <p:cSldViewPr snapToGrid="0">
      <p:cViewPr varScale="1">
        <p:scale>
          <a:sx n="73" d="100"/>
          <a:sy n="73" d="100"/>
        </p:scale>
        <p:origin x="49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1B810-C5E9-466E-A866-6598B843EB23}" type="datetimeFigureOut">
              <a:rPr lang="ru-RU" smtClean="0"/>
              <a:t>11.07.2022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A4054-1AA8-4A54-8FEA-3F7C5611EB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26455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1B810-C5E9-466E-A866-6598B843EB23}" type="datetimeFigureOut">
              <a:rPr lang="ru-RU" smtClean="0"/>
              <a:t>11.07.2022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A4054-1AA8-4A54-8FEA-3F7C5611EB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49641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1B810-C5E9-466E-A866-6598B843EB23}" type="datetimeFigureOut">
              <a:rPr lang="ru-RU" smtClean="0"/>
              <a:t>11.07.2022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A4054-1AA8-4A54-8FEA-3F7C5611EB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68186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1B810-C5E9-466E-A866-6598B843EB23}" type="datetimeFigureOut">
              <a:rPr lang="ru-RU" smtClean="0"/>
              <a:t>11.07.2022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A4054-1AA8-4A54-8FEA-3F7C5611EB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66616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1B810-C5E9-466E-A866-6598B843EB23}" type="datetimeFigureOut">
              <a:rPr lang="ru-RU" smtClean="0"/>
              <a:t>11.07.2022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A4054-1AA8-4A54-8FEA-3F7C5611EB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08267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1B810-C5E9-466E-A866-6598B843EB23}" type="datetimeFigureOut">
              <a:rPr lang="ru-RU" smtClean="0"/>
              <a:t>11.07.2022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A4054-1AA8-4A54-8FEA-3F7C5611EB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62556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1B810-C5E9-466E-A866-6598B843EB23}" type="datetimeFigureOut">
              <a:rPr lang="ru-RU" smtClean="0"/>
              <a:t>11.07.2022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A4054-1AA8-4A54-8FEA-3F7C5611EB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37768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1B810-C5E9-466E-A866-6598B843EB23}" type="datetimeFigureOut">
              <a:rPr lang="ru-RU" smtClean="0"/>
              <a:t>11.07.2022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A4054-1AA8-4A54-8FEA-3F7C5611EB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57744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1B810-C5E9-466E-A866-6598B843EB23}" type="datetimeFigureOut">
              <a:rPr lang="ru-RU" smtClean="0"/>
              <a:t>11.07.2022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A4054-1AA8-4A54-8FEA-3F7C5611EB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55988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1B810-C5E9-466E-A866-6598B843EB23}" type="datetimeFigureOut">
              <a:rPr lang="ru-RU" smtClean="0"/>
              <a:t>11.07.2022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A4054-1AA8-4A54-8FEA-3F7C5611EB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02209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1B810-C5E9-466E-A866-6598B843EB23}" type="datetimeFigureOut">
              <a:rPr lang="ru-RU" smtClean="0"/>
              <a:t>11.07.2022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A4054-1AA8-4A54-8FEA-3F7C5611EB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53895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F1B810-C5E9-466E-A866-6598B843EB23}" type="datetimeFigureOut">
              <a:rPr lang="ru-RU" smtClean="0"/>
              <a:t>11.07.2022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2A4054-1AA8-4A54-8FEA-3F7C5611EB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187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5.png"/><Relationship Id="rId5" Type="http://schemas.openxmlformats.org/officeDocument/2006/relationships/image" Target="../media/image47.png"/><Relationship Id="rId4" Type="http://schemas.openxmlformats.org/officeDocument/2006/relationships/image" Target="../media/image4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jpg"/><Relationship Id="rId12" Type="http://schemas.openxmlformats.org/officeDocument/2006/relationships/image" Target="../media/image15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4.jpg"/><Relationship Id="rId11" Type="http://schemas.openxmlformats.org/officeDocument/2006/relationships/slide" Target="slide5.xml"/><Relationship Id="rId5" Type="http://schemas.openxmlformats.org/officeDocument/2006/relationships/audio" Target="../media/audio2.wav"/><Relationship Id="rId10" Type="http://schemas.openxmlformats.org/officeDocument/2006/relationships/image" Target="../media/image50.jpg"/><Relationship Id="rId4" Type="http://schemas.openxmlformats.org/officeDocument/2006/relationships/audio" Target="../media/audio1.wav"/><Relationship Id="rId9" Type="http://schemas.openxmlformats.org/officeDocument/2006/relationships/image" Target="../media/image49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1.jpeg"/><Relationship Id="rId12" Type="http://schemas.openxmlformats.org/officeDocument/2006/relationships/image" Target="../media/image15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4.jpg"/><Relationship Id="rId11" Type="http://schemas.openxmlformats.org/officeDocument/2006/relationships/slide" Target="slide6.xml"/><Relationship Id="rId5" Type="http://schemas.openxmlformats.org/officeDocument/2006/relationships/audio" Target="../media/audio2.wav"/><Relationship Id="rId10" Type="http://schemas.openxmlformats.org/officeDocument/2006/relationships/image" Target="../media/image54.jpg"/><Relationship Id="rId4" Type="http://schemas.openxmlformats.org/officeDocument/2006/relationships/audio" Target="../media/audio1.wav"/><Relationship Id="rId9" Type="http://schemas.openxmlformats.org/officeDocument/2006/relationships/image" Target="../media/image53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5.jpeg"/><Relationship Id="rId12" Type="http://schemas.openxmlformats.org/officeDocument/2006/relationships/image" Target="../media/image15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4.jpg"/><Relationship Id="rId11" Type="http://schemas.openxmlformats.org/officeDocument/2006/relationships/slide" Target="slide7.xml"/><Relationship Id="rId5" Type="http://schemas.openxmlformats.org/officeDocument/2006/relationships/audio" Target="../media/audio2.wav"/><Relationship Id="rId10" Type="http://schemas.openxmlformats.org/officeDocument/2006/relationships/image" Target="../media/image58.jpeg"/><Relationship Id="rId4" Type="http://schemas.openxmlformats.org/officeDocument/2006/relationships/audio" Target="../media/audio1.wav"/><Relationship Id="rId9" Type="http://schemas.openxmlformats.org/officeDocument/2006/relationships/image" Target="../media/image57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4.jpg"/><Relationship Id="rId12" Type="http://schemas.openxmlformats.org/officeDocument/2006/relationships/image" Target="../media/image15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4.jpg"/><Relationship Id="rId11" Type="http://schemas.openxmlformats.org/officeDocument/2006/relationships/slide" Target="slide8.xml"/><Relationship Id="rId5" Type="http://schemas.openxmlformats.org/officeDocument/2006/relationships/audio" Target="../media/audio2.wav"/><Relationship Id="rId10" Type="http://schemas.openxmlformats.org/officeDocument/2006/relationships/image" Target="../media/image61.jpeg"/><Relationship Id="rId4" Type="http://schemas.openxmlformats.org/officeDocument/2006/relationships/audio" Target="../media/audio1.wav"/><Relationship Id="rId9" Type="http://schemas.openxmlformats.org/officeDocument/2006/relationships/image" Target="../media/image6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gi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.png"/><Relationship Id="rId7" Type="http://schemas.microsoft.com/office/2007/relationships/hdphoto" Target="../media/hdphoto3.wdp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microsoft.com/office/2007/relationships/hdphoto" Target="../media/hdphoto4.wdp"/><Relationship Id="rId4" Type="http://schemas.microsoft.com/office/2007/relationships/hdphoto" Target="../media/hdphoto2.wdp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3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microsoft.com/office/2007/relationships/hdphoto" Target="../media/hdphoto5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13" Type="http://schemas.openxmlformats.org/officeDocument/2006/relationships/image" Target="../media/image2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12" Type="http://schemas.openxmlformats.org/officeDocument/2006/relationships/image" Target="../media/image20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6.wdp"/><Relationship Id="rId11" Type="http://schemas.openxmlformats.org/officeDocument/2006/relationships/image" Target="../media/image19.jpg"/><Relationship Id="rId5" Type="http://schemas.openxmlformats.org/officeDocument/2006/relationships/image" Target="../media/image14.png"/><Relationship Id="rId10" Type="http://schemas.openxmlformats.org/officeDocument/2006/relationships/image" Target="../media/image18.jpg"/><Relationship Id="rId4" Type="http://schemas.openxmlformats.org/officeDocument/2006/relationships/image" Target="../media/image4.jpg"/><Relationship Id="rId9" Type="http://schemas.openxmlformats.org/officeDocument/2006/relationships/image" Target="../media/image17.jpg"/><Relationship Id="rId14" Type="http://schemas.openxmlformats.org/officeDocument/2006/relationships/slide" Target="slide1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13" Type="http://schemas.openxmlformats.org/officeDocument/2006/relationships/image" Target="../media/image28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12" Type="http://schemas.openxmlformats.org/officeDocument/2006/relationships/image" Target="../media/image27.jp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7.wdp"/><Relationship Id="rId11" Type="http://schemas.openxmlformats.org/officeDocument/2006/relationships/image" Target="../media/image26.jpg"/><Relationship Id="rId5" Type="http://schemas.openxmlformats.org/officeDocument/2006/relationships/image" Target="../media/image22.png"/><Relationship Id="rId15" Type="http://schemas.openxmlformats.org/officeDocument/2006/relationships/slide" Target="slide12.xml"/><Relationship Id="rId10" Type="http://schemas.openxmlformats.org/officeDocument/2006/relationships/image" Target="../media/image25.jpg"/><Relationship Id="rId4" Type="http://schemas.openxmlformats.org/officeDocument/2006/relationships/image" Target="../media/image4.jpg"/><Relationship Id="rId9" Type="http://schemas.openxmlformats.org/officeDocument/2006/relationships/image" Target="../media/image24.jpg"/><Relationship Id="rId1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g"/><Relationship Id="rId13" Type="http://schemas.openxmlformats.org/officeDocument/2006/relationships/slide" Target="slide13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1.jpeg"/><Relationship Id="rId12" Type="http://schemas.openxmlformats.org/officeDocument/2006/relationships/image" Target="../media/image3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5.png"/><Relationship Id="rId11" Type="http://schemas.openxmlformats.org/officeDocument/2006/relationships/image" Target="../media/image35.jpg"/><Relationship Id="rId5" Type="http://schemas.openxmlformats.org/officeDocument/2006/relationships/image" Target="../media/image30.png"/><Relationship Id="rId10" Type="http://schemas.openxmlformats.org/officeDocument/2006/relationships/image" Target="../media/image34.jpeg"/><Relationship Id="rId4" Type="http://schemas.openxmlformats.org/officeDocument/2006/relationships/image" Target="../media/image4.jpg"/><Relationship Id="rId9" Type="http://schemas.openxmlformats.org/officeDocument/2006/relationships/image" Target="../media/image33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g"/><Relationship Id="rId13" Type="http://schemas.openxmlformats.org/officeDocument/2006/relationships/image" Target="../media/image43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12" Type="http://schemas.openxmlformats.org/officeDocument/2006/relationships/image" Target="../media/image42.jpg"/><Relationship Id="rId2" Type="http://schemas.openxmlformats.org/officeDocument/2006/relationships/audio" Target="../media/media4.mp3"/><Relationship Id="rId16" Type="http://schemas.openxmlformats.org/officeDocument/2006/relationships/slide" Target="slide14.xml"/><Relationship Id="rId1" Type="http://schemas.microsoft.com/office/2007/relationships/media" Target="../media/media4.mp3"/><Relationship Id="rId6" Type="http://schemas.microsoft.com/office/2007/relationships/hdphoto" Target="../media/hdphoto8.wdp"/><Relationship Id="rId11" Type="http://schemas.openxmlformats.org/officeDocument/2006/relationships/image" Target="../media/image41.jpg"/><Relationship Id="rId5" Type="http://schemas.openxmlformats.org/officeDocument/2006/relationships/image" Target="../media/image37.png"/><Relationship Id="rId15" Type="http://schemas.openxmlformats.org/officeDocument/2006/relationships/image" Target="../media/image45.png"/><Relationship Id="rId10" Type="http://schemas.openxmlformats.org/officeDocument/2006/relationships/image" Target="../media/image40.jpg"/><Relationship Id="rId4" Type="http://schemas.openxmlformats.org/officeDocument/2006/relationships/image" Target="../media/image4.jpg"/><Relationship Id="rId9" Type="http://schemas.openxmlformats.org/officeDocument/2006/relationships/image" Target="../media/image39.jpg"/><Relationship Id="rId14" Type="http://schemas.openxmlformats.org/officeDocument/2006/relationships/image" Target="../media/image44.jp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6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microsoft.com/office/2007/relationships/hdphoto" Target="../media/hdphoto3.wdp"/><Relationship Id="rId5" Type="http://schemas.openxmlformats.org/officeDocument/2006/relationships/image" Target="../media/image7.png"/><Relationship Id="rId4" Type="http://schemas.openxmlformats.org/officeDocument/2006/relationships/image" Target="../media/image4.jpg"/><Relationship Id="rId9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77002" y="1504836"/>
            <a:ext cx="8763000" cy="1163637"/>
          </a:xfrm>
        </p:spPr>
        <p:txBody>
          <a:bodyPr/>
          <a:lstStyle/>
          <a:p>
            <a:r>
              <a:rPr lang="ru-RU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Condensed" panose="020B0502040204020203" pitchFamily="34" charset="0"/>
              </a:rPr>
              <a:t>Виртуальная экскурсия </a:t>
            </a:r>
            <a:endParaRPr lang="ru-RU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Bold Condensed" panose="020B0502040204020203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857656" y="5879767"/>
            <a:ext cx="4052833" cy="978233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softEdge rad="12700"/>
          </a:effectLst>
          <a:scene3d>
            <a:camera prst="perspectiveFront"/>
            <a:lightRig rig="chilly" dir="t">
              <a:rot lat="0" lon="0" rev="18480000"/>
            </a:lightRig>
          </a:scene3d>
          <a:sp3d prstMaterial="clear">
            <a:bevelT h="63500" prst="angle"/>
          </a:sp3d>
        </p:spPr>
        <p:txBody>
          <a:bodyPr>
            <a:normAutofit fontScale="92500"/>
          </a:bodyPr>
          <a:lstStyle/>
          <a:p>
            <a:pPr lvl="0" algn="l">
              <a:lnSpc>
                <a:spcPct val="100000"/>
              </a:lnSpc>
              <a:spcBef>
                <a:spcPts val="0"/>
              </a:spcBef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Подготовила воспитатель </a:t>
            </a:r>
          </a:p>
          <a:p>
            <a:pPr lvl="0" algn="l">
              <a:lnSpc>
                <a:spcPct val="100000"/>
              </a:lnSpc>
              <a:spcBef>
                <a:spcPts val="0"/>
              </a:spcBef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Чернова Анастасия Сергеевна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577002" y="2684681"/>
            <a:ext cx="8972072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«Славен край родной – </a:t>
            </a:r>
          </a:p>
          <a:p>
            <a:pPr algn="ctr"/>
            <a:r>
              <a:rPr lang="ru-RU" sz="6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земля Самарская!»</a:t>
            </a:r>
            <a:endParaRPr lang="ru-RU" sz="66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540075" y="923333"/>
            <a:ext cx="549815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Электронное пособие для детей </a:t>
            </a:r>
            <a:b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</a:b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старшего дошкольного возраста </a:t>
            </a:r>
            <a:endParaRPr kumimoji="0" lang="ru-RU" sz="2800" b="0" i="0" u="none" strike="noStrike" kern="0" cap="none" spc="0" normalizeH="0" baseline="0" noProof="0" dirty="0" smtClean="0">
              <a:ln>
                <a:noFill/>
              </a:ln>
              <a:solidFill>
                <a:srgbClr val="D60093"/>
              </a:solidFill>
              <a:effectLst/>
              <a:uLnTx/>
              <a:uFillTx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6167" y1="50231" x2="46167" y2="50231"/>
                        <a14:foregroundMark x1="43167" y1="45497" x2="43167" y2="45497"/>
                        <a14:foregroundMark x1="43333" y1="43072" x2="43333" y2="43072"/>
                        <a14:foregroundMark x1="47000" y1="41109" x2="47000" y2="41109"/>
                        <a14:foregroundMark x1="45083" y1="56236" x2="44667" y2="56351"/>
                        <a14:foregroundMark x1="41667" y1="59584" x2="42083" y2="59815"/>
                        <a14:foregroundMark x1="48417" y1="63279" x2="48833" y2="63279"/>
                        <a14:foregroundMark x1="55833" y1="63626" x2="56250" y2="63972"/>
                        <a14:foregroundMark x1="56917" y1="56005" x2="56500" y2="56005"/>
                        <a14:foregroundMark x1="51250" y1="53002" x2="49500" y2="53695"/>
                        <a14:foregroundMark x1="46083" y1="56351" x2="46083" y2="56351"/>
                        <a14:foregroundMark x1="48667" y1="54273" x2="49083" y2="54273"/>
                        <a14:foregroundMark x1="50833" y1="53118" x2="50750" y2="53695"/>
                        <a14:foregroundMark x1="45250" y1="54273" x2="45250" y2="54273"/>
                        <a14:foregroundMark x1="50750" y1="56928" x2="50750" y2="56928"/>
                        <a14:foregroundMark x1="39833" y1="39030" x2="39750" y2="40185"/>
                        <a14:foregroundMark x1="41667" y1="61894" x2="41667" y2="61894"/>
                        <a14:foregroundMark x1="41833" y1="68591" x2="42333" y2="69861"/>
                        <a14:foregroundMark x1="42583" y1="73903" x2="46500" y2="73903"/>
                        <a14:foregroundMark x1="54167" y1="73672" x2="56083" y2="73903"/>
                        <a14:foregroundMark x1="61583" y1="69861" x2="61333" y2="66628"/>
                        <a14:foregroundMark x1="59833" y1="57852" x2="59833" y2="57852"/>
                        <a14:foregroundMark x1="55417" y1="51039" x2="54833" y2="51039"/>
                        <a14:foregroundMark x1="51833" y1="51039" x2="51833" y2="51039"/>
                        <a14:foregroundMark x1="53583" y1="53580" x2="53583" y2="53580"/>
                        <a14:foregroundMark x1="53583" y1="56582" x2="53583" y2="56582"/>
                        <a14:foregroundMark x1="43833" y1="51386" x2="43833" y2="51386"/>
                        <a14:foregroundMark x1="45083" y1="45727" x2="45083" y2="45727"/>
                        <a14:foregroundMark x1="44000" y1="43764" x2="44000" y2="43764"/>
                        <a14:foregroundMark x1="42250" y1="43995" x2="42250" y2="43995"/>
                        <a14:foregroundMark x1="52500" y1="61085" x2="52500" y2="61085"/>
                        <a14:backgroundMark x1="33667" y1="55196" x2="33667" y2="55196"/>
                        <a14:backgroundMark x1="31750" y1="76559" x2="31750" y2="76559"/>
                        <a14:backgroundMark x1="32417" y1="79446" x2="32417" y2="79446"/>
                        <a14:backgroundMark x1="35333" y1="79215" x2="35333" y2="79215"/>
                        <a14:backgroundMark x1="65750" y1="79099" x2="65750" y2="79099"/>
                        <a14:backgroundMark x1="62833" y1="79677" x2="62833" y2="79677"/>
                        <a14:backgroundMark x1="66417" y1="76559" x2="66417" y2="76559"/>
                        <a14:backgroundMark x1="70417" y1="62471" x2="70417" y2="62471"/>
                        <a14:backgroundMark x1="69667" y1="68245" x2="69667" y2="68245"/>
                        <a14:backgroundMark x1="70917" y1="76790" x2="70917" y2="76790"/>
                        <a14:backgroundMark x1="64167" y1="81755" x2="64167" y2="81755"/>
                        <a14:backgroundMark x1="52917" y1="84758" x2="52917" y2="84758"/>
                        <a14:backgroundMark x1="31083" y1="45497" x2="31083" y2="454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8664" y="-174107"/>
            <a:ext cx="3357781" cy="242319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09117" y="-51515"/>
            <a:ext cx="7955970" cy="841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722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29268" y="2930904"/>
            <a:ext cx="8360392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правильном ответе картинка со звуком 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вращается,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при неверном выборе ответ 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пульсирует.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Переход на следующий слайд осуществляется щелчком на управляющей стрелке внизу слайда . </a:t>
            </a:r>
            <a:b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Возврат на первый слайд осуществляется управляющей  кнопкой «домой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4180" y="2164612"/>
            <a:ext cx="4876190" cy="4876190"/>
          </a:xfrm>
          <a:prstGeom prst="rect">
            <a:avLst/>
          </a:prstGeom>
        </p:spPr>
      </p:pic>
      <p:pic>
        <p:nvPicPr>
          <p:cNvPr id="4" name="6212997a0576a40205311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075" y="920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754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1465" y="174057"/>
            <a:ext cx="7623412" cy="1299902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Найди пещеру братьев </a:t>
            </a:r>
            <a:r>
              <a:rPr lang="ru-RU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Греве</a:t>
            </a:r>
            <a:endParaRPr lang="ru-RU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79"/>
          <a:stretch/>
        </p:blipFill>
        <p:spPr>
          <a:xfrm>
            <a:off x="6951411" y="4140923"/>
            <a:ext cx="4021278" cy="237471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3882" y="1473959"/>
            <a:ext cx="3929993" cy="22928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396" y="3998794"/>
            <a:ext cx="3871264" cy="265896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146" y="1242897"/>
            <a:ext cx="3789528" cy="2523885"/>
          </a:xfrm>
          <a:prstGeom prst="rect">
            <a:avLst/>
          </a:prstGeom>
        </p:spPr>
      </p:pic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11293875" y="6209731"/>
            <a:ext cx="784394" cy="448031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Управляющая кнопка: справка 8">
            <a:hlinkClick r:id="rId11" action="ppaction://hlinksldjump" highlightClick="1"/>
          </p:cNvPr>
          <p:cNvSpPr/>
          <p:nvPr/>
        </p:nvSpPr>
        <p:spPr>
          <a:xfrm>
            <a:off x="11151467" y="105818"/>
            <a:ext cx="873457" cy="904116"/>
          </a:xfrm>
          <a:prstGeom prst="actionButtonHelp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Управляющая кнопка: домой 9">
            <a:hlinkClick r:id="" action="ppaction://hlinkshowjump?jump=firstslide" highlightClick="1"/>
          </p:cNvPr>
          <p:cNvSpPr/>
          <p:nvPr/>
        </p:nvSpPr>
        <p:spPr>
          <a:xfrm>
            <a:off x="232012" y="174056"/>
            <a:ext cx="884262" cy="904117"/>
          </a:xfrm>
          <a:prstGeom prst="actionButtonHom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62129c8f5422273739971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773571" y="353132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437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29520" y="255850"/>
            <a:ext cx="9397620" cy="1325563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Какое из озер находится в </a:t>
            </a:r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ергиевском районе и является сероводородным?</a:t>
            </a:r>
            <a:endParaRPr lang="ru-RU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601" y="4413748"/>
            <a:ext cx="3545605" cy="244425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468" y="1690688"/>
            <a:ext cx="3757873" cy="249754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6838" y="1690688"/>
            <a:ext cx="3755700" cy="249754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6838" y="4297503"/>
            <a:ext cx="3706141" cy="2432576"/>
          </a:xfrm>
          <a:prstGeom prst="rect">
            <a:avLst/>
          </a:prstGeom>
        </p:spPr>
      </p:pic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11353800" y="6155140"/>
            <a:ext cx="669878" cy="574939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Управляющая кнопка: справка 8">
            <a:hlinkClick r:id="rId11" action="ppaction://hlinksldjump" highlightClick="1"/>
          </p:cNvPr>
          <p:cNvSpPr/>
          <p:nvPr/>
        </p:nvSpPr>
        <p:spPr>
          <a:xfrm>
            <a:off x="11122925" y="300251"/>
            <a:ext cx="900753" cy="887104"/>
          </a:xfrm>
          <a:prstGeom prst="actionButtonHelp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Управляющая кнопка: домой 9">
            <a:hlinkClick r:id="" action="ppaction://hlinkshowjump?jump=firstslide" highlightClick="1"/>
          </p:cNvPr>
          <p:cNvSpPr/>
          <p:nvPr/>
        </p:nvSpPr>
        <p:spPr>
          <a:xfrm>
            <a:off x="232012" y="174056"/>
            <a:ext cx="884262" cy="904117"/>
          </a:xfrm>
          <a:prstGeom prst="actionButtonHom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62129ce0273e093342422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682789" y="41882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26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6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6040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Какая из картинок не является замком Гарибальди?</a:t>
            </a:r>
            <a:endParaRPr lang="ru-RU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376790"/>
            <a:ext cx="3619501" cy="2413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371" y="3980977"/>
            <a:ext cx="3742330" cy="249488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5451" y="1376790"/>
            <a:ext cx="3603578" cy="240238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1678" y="4181523"/>
            <a:ext cx="3767351" cy="2511567"/>
          </a:xfrm>
          <a:prstGeom prst="rect">
            <a:avLst/>
          </a:prstGeom>
        </p:spPr>
      </p:pic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11518710" y="6257500"/>
            <a:ext cx="673290" cy="566382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Управляющая кнопка: справка 8">
            <a:hlinkClick r:id="rId11" action="ppaction://hlinksldjump" highlightClick="1"/>
          </p:cNvPr>
          <p:cNvSpPr/>
          <p:nvPr/>
        </p:nvSpPr>
        <p:spPr>
          <a:xfrm>
            <a:off x="11081982" y="174057"/>
            <a:ext cx="873456" cy="805218"/>
          </a:xfrm>
          <a:prstGeom prst="actionButtonHelp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Управляющая кнопка: домой 9">
            <a:hlinkClick r:id="" action="ppaction://hlinkshowjump?jump=firstslide" highlightClick="1"/>
          </p:cNvPr>
          <p:cNvSpPr/>
          <p:nvPr/>
        </p:nvSpPr>
        <p:spPr>
          <a:xfrm>
            <a:off x="232012" y="174056"/>
            <a:ext cx="884262" cy="904117"/>
          </a:xfrm>
          <a:prstGeom prst="actionButtonHom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62129d1cea7f093696853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791200" y="357192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30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9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строят на Богатырской слободе?</a:t>
            </a:r>
            <a:endParaRPr lang="ru-RU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4565" y="1458676"/>
            <a:ext cx="4237914" cy="237745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274" y="1591455"/>
            <a:ext cx="3715033" cy="247668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274" y="4311638"/>
            <a:ext cx="3604024" cy="240208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4565" y="4205857"/>
            <a:ext cx="3918553" cy="2613644"/>
          </a:xfrm>
          <a:prstGeom prst="rect">
            <a:avLst/>
          </a:prstGeom>
        </p:spPr>
      </p:pic>
      <p:sp>
        <p:nvSpPr>
          <p:cNvPr id="9" name="Управляющая кнопка: справка 8">
            <a:hlinkClick r:id="rId11" action="ppaction://hlinksldjump" highlightClick="1"/>
          </p:cNvPr>
          <p:cNvSpPr/>
          <p:nvPr/>
        </p:nvSpPr>
        <p:spPr>
          <a:xfrm>
            <a:off x="11168418" y="174056"/>
            <a:ext cx="873457" cy="767639"/>
          </a:xfrm>
          <a:prstGeom prst="actionButtonHelp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Управляющая кнопка: домой 9">
            <a:hlinkClick r:id="" action="ppaction://hlinkshowjump?jump=firstslide" highlightClick="1"/>
          </p:cNvPr>
          <p:cNvSpPr/>
          <p:nvPr/>
        </p:nvSpPr>
        <p:spPr>
          <a:xfrm>
            <a:off x="232012" y="174056"/>
            <a:ext cx="884262" cy="904117"/>
          </a:xfrm>
          <a:prstGeom prst="actionButtonHom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62129d5c5715793686551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599992" y="376334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097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3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142699" y="961628"/>
            <a:ext cx="798394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/>
            <a:r>
              <a:rPr lang="ru-RU" sz="8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Молодцы!</a:t>
            </a:r>
            <a:endParaRPr lang="ru-RU" sz="8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4082" y="2244404"/>
            <a:ext cx="8720919" cy="4505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197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5029" y="884419"/>
            <a:ext cx="10515600" cy="1783829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пособия: </a:t>
            </a:r>
            <a:r>
              <a:rPr lang="ru-RU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представлений детей об исторических и природных достопримечательностях самарского края.</a:t>
            </a:r>
            <a:endParaRPr lang="ru-RU" sz="3600" b="0" i="0" dirty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3583" y="3028013"/>
            <a:ext cx="1181849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481F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ru-RU" sz="3600" dirty="0" smtClean="0">
                <a:solidFill>
                  <a:srgbClr val="481F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Познакомить </a:t>
            </a:r>
            <a:r>
              <a:rPr lang="ru-RU" sz="3600" dirty="0">
                <a:solidFill>
                  <a:srgbClr val="481F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3600" dirty="0" smtClean="0">
                <a:solidFill>
                  <a:srgbClr val="481F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историческими </a:t>
            </a:r>
            <a:r>
              <a:rPr lang="ru-RU" sz="3600" dirty="0">
                <a:solidFill>
                  <a:srgbClr val="481F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3600" dirty="0" smtClean="0">
                <a:solidFill>
                  <a:srgbClr val="481F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природными достопримечательностями</a:t>
            </a:r>
            <a:r>
              <a:rPr lang="ru-RU" sz="3600" dirty="0">
                <a:solidFill>
                  <a:srgbClr val="481F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Самарской </a:t>
            </a:r>
            <a:r>
              <a:rPr lang="ru-RU" sz="3600" dirty="0" smtClean="0">
                <a:solidFill>
                  <a:srgbClr val="481F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области.</a:t>
            </a: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ru-RU" sz="3600" dirty="0" smtClean="0">
                <a:solidFill>
                  <a:srgbClr val="481F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</a:t>
            </a:r>
            <a:r>
              <a:rPr lang="ru-RU" sz="3600" dirty="0">
                <a:solidFill>
                  <a:srgbClr val="481F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детей чувство </a:t>
            </a:r>
            <a:r>
              <a:rPr lang="ru-RU" sz="3600" dirty="0" smtClean="0">
                <a:solidFill>
                  <a:srgbClr val="481F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прекрасного.</a:t>
            </a: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ru-RU" sz="3600" dirty="0" smtClean="0">
                <a:solidFill>
                  <a:srgbClr val="481F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Воспитывать </a:t>
            </a:r>
            <a:r>
              <a:rPr lang="ru-RU" sz="3600" dirty="0">
                <a:solidFill>
                  <a:srgbClr val="481F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бережное отношение к природе</a:t>
            </a:r>
            <a:r>
              <a:rPr lang="ru-RU" sz="36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4260237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24" b="89938" l="5666" r="9582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2110" y="4666286"/>
            <a:ext cx="4844955" cy="2906973"/>
          </a:xfrm>
          <a:prstGeom prst="rect">
            <a:avLst/>
          </a:prstGeom>
        </p:spPr>
      </p:pic>
      <p:sp>
        <p:nvSpPr>
          <p:cNvPr id="5" name="Овальная выноска 4"/>
          <p:cNvSpPr/>
          <p:nvPr/>
        </p:nvSpPr>
        <p:spPr>
          <a:xfrm>
            <a:off x="1335240" y="37496"/>
            <a:ext cx="6293859" cy="3333500"/>
          </a:xfrm>
          <a:prstGeom prst="wedgeEllipseCallout">
            <a:avLst>
              <a:gd name="adj1" fmla="val -36498"/>
              <a:gd name="adj2" fmla="val 43248"/>
            </a:avLst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Здравствуйте, дорогие друзья!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Меня зовут </a:t>
            </a:r>
            <a:r>
              <a:rPr lang="ru-RU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Матроскин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, а моего друга Шарик! </a:t>
            </a:r>
            <a:b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Ты, наверное, слышал, что Самарскую область называют сердцем России</a:t>
            </a: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?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Догадываешься почему? </a:t>
            </a:r>
          </a:p>
        </p:txBody>
      </p:sp>
      <p:sp>
        <p:nvSpPr>
          <p:cNvPr id="8" name="Овальная выноска 7"/>
          <p:cNvSpPr/>
          <p:nvPr/>
        </p:nvSpPr>
        <p:spPr>
          <a:xfrm>
            <a:off x="2891085" y="3370996"/>
            <a:ext cx="6716939" cy="3370997"/>
          </a:xfrm>
          <a:prstGeom prst="wedgeEllipseCallout">
            <a:avLst>
              <a:gd name="adj1" fmla="val 66435"/>
              <a:gd name="adj2" fmla="val -48348"/>
            </a:avLst>
          </a:prstGeom>
          <a:noFill/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Правильно, она похожа на большое сердце!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каждой точке этого большого сердца есть много интересных мест.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Хотите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узнать о них? Тогда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отправляйтесь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нами в путешествие по самарскому краю!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2594" y="4978383"/>
            <a:ext cx="3775669" cy="225548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0602" y="2163013"/>
            <a:ext cx="2670483" cy="325907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87903" y="42419"/>
            <a:ext cx="4040851" cy="384571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4722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2407" y="1965278"/>
            <a:ext cx="4214658" cy="4214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785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80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4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4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Выноска-облако 3"/>
          <p:cNvSpPr/>
          <p:nvPr/>
        </p:nvSpPr>
        <p:spPr>
          <a:xfrm>
            <a:off x="-272955" y="-177421"/>
            <a:ext cx="8120417" cy="6851176"/>
          </a:xfrm>
          <a:prstGeom prst="cloudCallout">
            <a:avLst>
              <a:gd name="adj1" fmla="val 59162"/>
              <a:gd name="adj2" fmla="val 42190"/>
            </a:avLst>
          </a:prstGeom>
          <a:noFill/>
          <a:ln w="571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Мы посетим пещеру Братьев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Греве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Сокольих горах,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гoлyбoe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oзepo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Cepгиeвском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paйoнe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 увидите настоящий замок и богатырей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Вам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интересно? </a:t>
            </a:r>
            <a:b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Тогда отправляемся в путешествие. </a:t>
            </a:r>
            <a:r>
              <a:rPr lang="ru-RU" b="1" dirty="0"/>
              <a:t/>
            </a:r>
            <a:br>
              <a:rPr lang="ru-RU" b="1" dirty="0"/>
            </a:br>
            <a:endParaRPr lang="ru-RU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0000" r="100000">
                        <a14:backgroundMark x1="44219" y1="6250" x2="44219" y2="6250"/>
                        <a14:backgroundMark x1="74766" y1="18611" x2="74766" y2="18611"/>
                        <a14:backgroundMark x1="64609" y1="25833" x2="64609" y2="25833"/>
                        <a14:backgroundMark x1="74453" y1="40833" x2="74453" y2="40833"/>
                        <a14:backgroundMark x1="73984" y1="51806" x2="73984" y2="51806"/>
                        <a14:backgroundMark x1="92109" y1="53056" x2="92266" y2="52361"/>
                        <a14:backgroundMark x1="95000" y1="29444" x2="95000" y2="29444"/>
                        <a14:backgroundMark x1="92969" y1="7500" x2="92969" y2="7500"/>
                        <a14:backgroundMark x1="81406" y1="10139" x2="81016" y2="10417"/>
                        <a14:backgroundMark x1="49922" y1="3889" x2="49922" y2="3889"/>
                        <a14:backgroundMark x1="46953" y1="11528" x2="46953" y2="11528"/>
                        <a14:backgroundMark x1="40313" y1="12778" x2="40156" y2="11806"/>
                        <a14:backgroundMark x1="36797" y1="3611" x2="36797" y2="3611"/>
                        <a14:backgroundMark x1="34609" y1="10417" x2="34609" y2="10417"/>
                        <a14:backgroundMark x1="40547" y1="4306" x2="40547" y2="4306"/>
                        <a14:backgroundMark x1="47656" y1="6806" x2="47656" y2="6806"/>
                        <a14:backgroundMark x1="49531" y1="10417" x2="49531" y2="10417"/>
                        <a14:backgroundMark x1="48281" y1="14444" x2="48281" y2="14444"/>
                        <a14:backgroundMark x1="48203" y1="3194" x2="48203" y2="3194"/>
                        <a14:backgroundMark x1="43828" y1="1944" x2="43828" y2="1944"/>
                        <a14:backgroundMark x1="40156" y1="694" x2="40156" y2="694"/>
                        <a14:backgroundMark x1="36875" y1="972" x2="36875" y2="972"/>
                        <a14:backgroundMark x1="35313" y1="1667" x2="35313" y2="1667"/>
                        <a14:backgroundMark x1="38906" y1="6806" x2="38906" y2="6806"/>
                        <a14:backgroundMark x1="42578" y1="7917" x2="42578" y2="7917"/>
                        <a14:backgroundMark x1="67813" y1="22917" x2="67813" y2="22917"/>
                        <a14:backgroundMark x1="59531" y1="31667" x2="59531" y2="31667"/>
                        <a14:backgroundMark x1="72344" y1="31806" x2="72344" y2="31806"/>
                        <a14:backgroundMark x1="82500" y1="37361" x2="82500" y2="37361"/>
                        <a14:backgroundMark x1="87266" y1="26250" x2="87266" y2="26250"/>
                        <a14:backgroundMark x1="96719" y1="14028" x2="96719" y2="14028"/>
                        <a14:backgroundMark x1="90391" y1="11528" x2="90391" y2="11528"/>
                        <a14:backgroundMark x1="78828" y1="5000" x2="78828" y2="5000"/>
                        <a14:backgroundMark x1="66641" y1="4167" x2="66641" y2="4167"/>
                        <a14:backgroundMark x1="64141" y1="1667" x2="64141" y2="1667"/>
                        <a14:backgroundMark x1="64297" y1="9444" x2="64297" y2="9444"/>
                        <a14:backgroundMark x1="62969" y1="15694" x2="62969" y2="15694"/>
                        <a14:backgroundMark x1="61563" y1="20000" x2="61563" y2="20694"/>
                        <a14:backgroundMark x1="61719" y1="23333" x2="61719" y2="23333"/>
                        <a14:backgroundMark x1="60078" y1="26806" x2="59844" y2="27500"/>
                        <a14:backgroundMark x1="56172" y1="31111" x2="56172" y2="31111"/>
                        <a14:backgroundMark x1="61719" y1="35694" x2="61719" y2="35694"/>
                        <a14:backgroundMark x1="67188" y1="37083" x2="67969" y2="37083"/>
                        <a14:backgroundMark x1="69219" y1="44861" x2="69063" y2="46111"/>
                        <a14:backgroundMark x1="67969" y1="53750" x2="67969" y2="53750"/>
                        <a14:backgroundMark x1="65156" y1="60833" x2="65156" y2="60833"/>
                        <a14:backgroundMark x1="72578" y1="61944" x2="72578" y2="61944"/>
                        <a14:backgroundMark x1="79609" y1="64861" x2="80156" y2="65139"/>
                        <a14:backgroundMark x1="87891" y1="69722" x2="88594" y2="70417"/>
                        <a14:backgroundMark x1="93516" y1="74028" x2="93516" y2="74028"/>
                        <a14:backgroundMark x1="97813" y1="80278" x2="97813" y2="80278"/>
                        <a14:backgroundMark x1="99297" y1="84861" x2="99297" y2="84861"/>
                        <a14:backgroundMark x1="99297" y1="68333" x2="99297" y2="67361"/>
                        <a14:backgroundMark x1="98906" y1="55278" x2="98750" y2="53333"/>
                        <a14:backgroundMark x1="98359" y1="46111" x2="98359" y2="46111"/>
                        <a14:backgroundMark x1="98750" y1="37639" x2="98750" y2="37639"/>
                        <a14:backgroundMark x1="99219" y1="27083" x2="99219" y2="26111"/>
                        <a14:backgroundMark x1="98125" y1="11111" x2="98125" y2="11111"/>
                        <a14:backgroundMark x1="96719" y1="2639" x2="96719" y2="2639"/>
                        <a14:backgroundMark x1="83984" y1="5278" x2="83438" y2="5278"/>
                        <a14:backgroundMark x1="73516" y1="4167" x2="73516" y2="4167"/>
                        <a14:backgroundMark x1="69766" y1="1667" x2="69766" y2="1667"/>
                        <a14:backgroundMark x1="73828" y1="86667" x2="73828" y2="86667"/>
                        <a14:backgroundMark x1="77188" y1="94861" x2="77188" y2="94861"/>
                        <a14:backgroundMark x1="83750" y1="95278" x2="83750" y2="95278"/>
                        <a14:backgroundMark x1="86953" y1="96667" x2="86953" y2="96667"/>
                        <a14:backgroundMark x1="85469" y1="90694" x2="85469" y2="90694"/>
                        <a14:backgroundMark x1="81406" y1="88472" x2="81406" y2="88472"/>
                        <a14:backgroundMark x1="41406" y1="41528" x2="41406" y2="41528"/>
                        <a14:backgroundMark x1="42578" y1="16111" x2="42578" y2="16111"/>
                        <a14:backgroundMark x1="44766" y1="7778" x2="44766" y2="7778"/>
                        <a14:backgroundMark x1="45625" y1="2639" x2="45625" y2="2639"/>
                        <a14:backgroundMark x1="37891" y1="11528" x2="37891" y2="11528"/>
                        <a14:backgroundMark x1="41250" y1="15139" x2="41250" y2="15139"/>
                        <a14:backgroundMark x1="45859" y1="9583" x2="45859" y2="9583"/>
                        <a14:backgroundMark x1="74453" y1="24167" x2="74453" y2="24167"/>
                        <a14:backgroundMark x1="84141" y1="25556" x2="84375" y2="24306"/>
                        <a14:backgroundMark x1="87266" y1="17639" x2="87266" y2="17639"/>
                        <a14:backgroundMark x1="74375" y1="8472" x2="74375" y2="8472"/>
                        <a14:backgroundMark x1="67969" y1="11389" x2="67969" y2="11389"/>
                        <a14:backgroundMark x1="75000" y1="22917" x2="75000" y2="22917"/>
                        <a14:backgroundMark x1="78281" y1="45417" x2="78984" y2="45417"/>
                        <a14:backgroundMark x1="84297" y1="51667" x2="84297" y2="51667"/>
                        <a14:backgroundMark x1="90469" y1="58611" x2="90469" y2="58611"/>
                        <a14:backgroundMark x1="94688" y1="65556" x2="95078" y2="65556"/>
                        <a14:backgroundMark x1="95547" y1="57222" x2="95547" y2="57222"/>
                        <a14:backgroundMark x1="93359" y1="41250" x2="93359" y2="41250"/>
                        <a14:backgroundMark x1="87656" y1="37917" x2="87656" y2="37917"/>
                        <a14:backgroundMark x1="78984" y1="28472" x2="78984" y2="28472"/>
                        <a14:backgroundMark x1="91016" y1="30139" x2="91016" y2="30139"/>
                        <a14:backgroundMark x1="90469" y1="20694" x2="90469" y2="20694"/>
                        <a14:backgroundMark x1="97031" y1="21528" x2="97031" y2="21528"/>
                        <a14:backgroundMark x1="90469" y1="3333" x2="90469" y2="3333"/>
                        <a14:backgroundMark x1="83281" y1="2222" x2="83281" y2="2222"/>
                        <a14:backgroundMark x1="77344" y1="2222" x2="77344" y2="2222"/>
                        <a14:backgroundMark x1="71250" y1="6806" x2="71250" y2="6806"/>
                        <a14:backgroundMark x1="70547" y1="21250" x2="70547" y2="21250"/>
                        <a14:backgroundMark x1="69609" y1="32083" x2="69609" y2="32083"/>
                        <a14:backgroundMark x1="71484" y1="44444" x2="71484" y2="44444"/>
                        <a14:backgroundMark x1="74375" y1="50139" x2="74375" y2="50139"/>
                        <a14:backgroundMark x1="82344" y1="54583" x2="82344" y2="54583"/>
                        <a14:backgroundMark x1="85625" y1="47222" x2="85625" y2="47222"/>
                        <a14:backgroundMark x1="87891" y1="44444" x2="87891" y2="44444"/>
                        <a14:backgroundMark x1="90625" y1="43194" x2="90625" y2="43194"/>
                        <a14:backgroundMark x1="89297" y1="49444" x2="89297" y2="49444"/>
                        <a14:backgroundMark x1="43047" y1="81250" x2="43047" y2="81250"/>
                        <a14:backgroundMark x1="42188" y1="77222" x2="42188" y2="77222"/>
                        <a14:backgroundMark x1="39922" y1="69028" x2="39922" y2="69028"/>
                        <a14:backgroundMark x1="41484" y1="11389" x2="41484" y2="11389"/>
                        <a14:backgroundMark x1="73984" y1="20972" x2="73984" y2="20972"/>
                        <a14:backgroundMark x1="81797" y1="16667" x2="81797" y2="16667"/>
                        <a14:backgroundMark x1="87500" y1="11528" x2="87500" y2="11528"/>
                        <a14:backgroundMark x1="92422" y1="19583" x2="92422" y2="19583"/>
                        <a14:backgroundMark x1="86016" y1="34306" x2="86016" y2="34306"/>
                        <a14:backgroundMark x1="80313" y1="35000" x2="80313" y2="35000"/>
                        <a14:backgroundMark x1="76094" y1="38056" x2="76094" y2="38056"/>
                        <a14:backgroundMark x1="70547" y1="36250" x2="70547" y2="36250"/>
                        <a14:backgroundMark x1="67578" y1="48194" x2="67578" y2="48194"/>
                        <a14:backgroundMark x1="64844" y1="38611" x2="64844" y2="38611"/>
                        <a14:backgroundMark x1="60234" y1="38333" x2="60234" y2="38333"/>
                        <a14:backgroundMark x1="57969" y1="36389" x2="57969" y2="36389"/>
                        <a14:backgroundMark x1="72578" y1="27778" x2="72578" y2="27778"/>
                        <a14:backgroundMark x1="79609" y1="21944" x2="79609" y2="21944"/>
                        <a14:backgroundMark x1="78047" y1="10556" x2="78047" y2="10556"/>
                        <a14:backgroundMark x1="76953" y1="87361" x2="76953" y2="87361"/>
                        <a14:backgroundMark x1="74766" y1="94306" x2="74766" y2="94306"/>
                        <a14:backgroundMark x1="42344" y1="86111" x2="42344" y2="86111"/>
                        <a14:backgroundMark x1="80078" y1="54028" x2="80078" y2="54028"/>
                        <a14:backgroundMark x1="81406" y1="42639" x2="81406" y2="42639"/>
                        <a14:backgroundMark x1="84297" y1="63472" x2="84297" y2="63472"/>
                        <a14:backgroundMark x1="68516" y1="60000" x2="68516" y2="60000"/>
                        <a14:backgroundMark x1="66250" y1="56944" x2="66250" y2="56944"/>
                        <a14:backgroundMark x1="77734" y1="25833" x2="77734" y2="25833"/>
                        <a14:backgroundMark x1="83594" y1="15417" x2="83594" y2="15417"/>
                        <a14:backgroundMark x1="86016" y1="17361" x2="86016" y2="17361"/>
                        <a14:backgroundMark x1="90078" y1="23889" x2="90078" y2="23889"/>
                        <a14:backgroundMark x1="93203" y1="35694" x2="93203" y2="35694"/>
                        <a14:backgroundMark x1="96172" y1="48056" x2="96172" y2="48056"/>
                        <a14:backgroundMark x1="80156" y1="21667" x2="80156" y2="21667"/>
                        <a14:backgroundMark x1="73281" y1="16667" x2="73125" y2="17361"/>
                        <a14:backgroundMark x1="67188" y1="16667" x2="67188" y2="16667"/>
                        <a14:backgroundMark x1="77891" y1="12083" x2="78281" y2="12083"/>
                        <a14:backgroundMark x1="85313" y1="12500" x2="85313" y2="13750"/>
                        <a14:backgroundMark x1="85234" y1="21667" x2="85313" y2="27083"/>
                        <a14:backgroundMark x1="84766" y1="27778" x2="83984" y2="27917"/>
                        <a14:backgroundMark x1="80469" y1="27222" x2="78672" y2="28194"/>
                        <a14:backgroundMark x1="78438" y1="28194" x2="77578" y2="28194"/>
                        <a14:backgroundMark x1="77578" y1="28472" x2="78672" y2="32361"/>
                        <a14:backgroundMark x1="79375" y1="32500" x2="80078" y2="35417"/>
                        <a14:backgroundMark x1="81172" y1="35972" x2="81406" y2="38333"/>
                        <a14:backgroundMark x1="81406" y1="38611" x2="81172" y2="40833"/>
                        <a14:backgroundMark x1="80469" y1="40833" x2="78125" y2="42639"/>
                        <a14:backgroundMark x1="77500" y1="42639" x2="77500" y2="42639"/>
                        <a14:backgroundMark x1="76953" y1="40556" x2="76641" y2="38333"/>
                        <a14:backgroundMark x1="76094" y1="35278" x2="74766" y2="34028"/>
                        <a14:backgroundMark x1="72891" y1="30833" x2="72031" y2="29861"/>
                        <a14:backgroundMark x1="70391" y1="26806" x2="69766" y2="26806"/>
                        <a14:backgroundMark x1="68906" y1="24861" x2="68359" y2="24583"/>
                        <a14:backgroundMark x1="68359" y1="24306" x2="68359" y2="25139"/>
                        <a14:backgroundMark x1="87500" y1="38056" x2="87656" y2="39028"/>
                        <a14:backgroundMark x1="81172" y1="43194" x2="81172" y2="43889"/>
                        <a14:backgroundMark x1="91328" y1="49028" x2="91328" y2="49028"/>
                        <a14:backgroundMark x1="93047" y1="39861" x2="93047" y2="39861"/>
                        <a14:backgroundMark x1="92813" y1="38333" x2="91875" y2="36667"/>
                        <a14:backgroundMark x1="89531" y1="30694" x2="88203" y2="30417"/>
                        <a14:backgroundMark x1="87813" y1="29861" x2="86875" y2="29722"/>
                        <a14:backgroundMark x1="86172" y1="29722" x2="85781" y2="31667"/>
                        <a14:backgroundMark x1="87656" y1="32361" x2="88047" y2="33750"/>
                        <a14:backgroundMark x1="88438" y1="34028" x2="89141" y2="36250"/>
                        <a14:backgroundMark x1="89688" y1="36250" x2="89688" y2="36250"/>
                        <a14:backgroundMark x1="84375" y1="24167" x2="82891" y2="23611"/>
                        <a14:backgroundMark x1="80078" y1="17361" x2="78281" y2="17639"/>
                        <a14:backgroundMark x1="77500" y1="17639" x2="76406" y2="18056"/>
                        <a14:backgroundMark x1="73516" y1="14167" x2="72578" y2="14167"/>
                        <a14:backgroundMark x1="77891" y1="53056" x2="77891" y2="53056"/>
                        <a14:backgroundMark x1="42891" y1="4306" x2="42891" y2="4306"/>
                        <a14:backgroundMark x1="43047" y1="14028" x2="43594" y2="14444"/>
                        <a14:backgroundMark x1="40703" y1="73333" x2="40703" y2="73333"/>
                        <a14:backgroundMark x1="40859" y1="89444" x2="40859" y2="89444"/>
                        <a14:backgroundMark x1="73438" y1="88333" x2="73438" y2="88333"/>
                        <a14:backgroundMark x1="79141" y1="93611" x2="79141" y2="93611"/>
                        <a14:backgroundMark x1="81563" y1="95694" x2="81563" y2="95694"/>
                        <a14:backgroundMark x1="84531" y1="86806" x2="84531" y2="86806"/>
                        <a14:backgroundMark x1="93047" y1="64861" x2="93047" y2="64861"/>
                        <a14:backgroundMark x1="90781" y1="66389" x2="90781" y2="66389"/>
                        <a14:backgroundMark x1="64141" y1="30694" x2="64141" y2="30694"/>
                        <a14:backgroundMark x1="64297" y1="18333" x2="64297" y2="18333"/>
                        <a14:backgroundMark x1="67188" y1="8750" x2="67188" y2="8750"/>
                        <a14:backgroundMark x1="80156" y1="8472" x2="80156" y2="8472"/>
                        <a14:backgroundMark x1="87813" y1="4306" x2="87813" y2="4306"/>
                        <a14:backgroundMark x1="96094" y1="20556" x2="96094" y2="20556"/>
                        <a14:backgroundMark x1="98125" y1="36389" x2="98516" y2="36944"/>
                        <a14:backgroundMark x1="96719" y1="70417" x2="96719" y2="70417"/>
                        <a14:backgroundMark x1="96484" y1="5833" x2="96484" y2="5833"/>
                        <a14:backgroundMark x1="65781" y1="5972" x2="65781" y2="5972"/>
                        <a14:backgroundMark x1="62578" y1="18333" x2="62578" y2="18333"/>
                        <a14:backgroundMark x1="85078" y1="3194" x2="85078" y2="3194"/>
                        <a14:backgroundMark x1="90781" y1="1944" x2="90781" y2="1944"/>
                        <a14:backgroundMark x1="94141" y1="2361" x2="94141" y2="2361"/>
                        <a14:backgroundMark x1="98359" y1="1667" x2="98359" y2="1667"/>
                        <a14:backgroundMark x1="87813" y1="1944" x2="87813" y2="1944"/>
                        <a14:backgroundMark x1="72734" y1="2222" x2="72734" y2="2222"/>
                        <a14:backgroundMark x1="69453" y1="13056" x2="69453" y2="13056"/>
                        <a14:backgroundMark x1="78594" y1="9167" x2="78594" y2="9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8135" y="3643952"/>
            <a:ext cx="5713864" cy="321404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44251" y="-1"/>
            <a:ext cx="2619709" cy="196478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74394" y="1024895"/>
            <a:ext cx="2369857" cy="177947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5067" y="2015319"/>
            <a:ext cx="2442950" cy="1628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99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75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25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250"/>
                            </p:stCondLst>
                            <p:childTnLst>
                              <p:par>
                                <p:cTn id="2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Овальная выноска 10"/>
          <p:cNvSpPr/>
          <p:nvPr/>
        </p:nvSpPr>
        <p:spPr>
          <a:xfrm>
            <a:off x="1406857" y="-20413"/>
            <a:ext cx="9156510" cy="1587915"/>
          </a:xfrm>
          <a:prstGeom prst="wedgeEllipseCallout">
            <a:avLst>
              <a:gd name="adj1" fmla="val -33717"/>
              <a:gd name="adj2" fmla="val 145870"/>
            </a:avLst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6857" y="354259"/>
            <a:ext cx="9525000" cy="1213243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Сначала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отправимся в пещеру</a:t>
            </a:r>
            <a:b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Братьев </a:t>
            </a:r>
            <a:r>
              <a:rPr lang="ru-RU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Греве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28545" r="100000">
                        <a14:foregroundMark x1="63818" y1="30811" x2="63818" y2="30811"/>
                        <a14:foregroundMark x1="70364" y1="31622" x2="70364" y2="31622"/>
                        <a14:foregroundMark x1="75273" y1="32973" x2="75273" y2="32973"/>
                        <a14:foregroundMark x1="68364" y1="29459" x2="68364" y2="29459"/>
                        <a14:foregroundMark x1="69818" y1="29459" x2="69818" y2="29459"/>
                        <a14:foregroundMark x1="64909" y1="30811" x2="64909" y2="30811"/>
                        <a14:foregroundMark x1="64909" y1="35946" x2="64909" y2="35946"/>
                        <a14:foregroundMark x1="75818" y1="38378" x2="75818" y2="38378"/>
                        <a14:foregroundMark x1="75636" y1="41351" x2="75636" y2="41351"/>
                        <a14:foregroundMark x1="53455" y1="44865" x2="53455" y2="44865"/>
                        <a14:foregroundMark x1="52182" y1="42162" x2="52909" y2="42162"/>
                        <a14:foregroundMark x1="49091" y1="44054" x2="49091" y2="44054"/>
                        <a14:foregroundMark x1="76909" y1="94054" x2="76909" y2="94054"/>
                        <a14:foregroundMark x1="63455" y1="90541" x2="63455" y2="90541"/>
                        <a14:foregroundMark x1="94364" y1="54054" x2="94364" y2="54054"/>
                        <a14:foregroundMark x1="64364" y1="29459" x2="64364" y2="29459"/>
                        <a14:foregroundMark x1="66000" y1="28108" x2="66000" y2="28108"/>
                        <a14:foregroundMark x1="62364" y1="27568" x2="62364" y2="27568"/>
                        <a14:foregroundMark x1="61636" y1="31622" x2="61636" y2="31622"/>
                        <a14:foregroundMark x1="73273" y1="11892" x2="73273" y2="11892"/>
                        <a14:foregroundMark x1="69091" y1="12703" x2="69091" y2="127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095"/>
          <a:stretch/>
        </p:blipFill>
        <p:spPr>
          <a:xfrm flipH="1">
            <a:off x="-102002" y="1675038"/>
            <a:ext cx="4307148" cy="5182962"/>
          </a:xfrm>
          <a:prstGeom prst="rect">
            <a:avLst/>
          </a:prstGeom>
        </p:spPr>
      </p:pic>
      <p:pic>
        <p:nvPicPr>
          <p:cNvPr id="4" name="братья греве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92457" y="254533"/>
            <a:ext cx="609600" cy="6096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7148" y="1978924"/>
            <a:ext cx="7682700" cy="432151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7148" y="1545962"/>
            <a:ext cx="7784702" cy="518744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7148" y="1567502"/>
            <a:ext cx="4667535" cy="350065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3313" y="3430658"/>
            <a:ext cx="4858537" cy="337286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6510" y="1567502"/>
            <a:ext cx="7845340" cy="523602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7824" y="101162"/>
            <a:ext cx="1241946" cy="1241946"/>
          </a:xfrm>
          <a:prstGeom prst="rect">
            <a:avLst/>
          </a:prstGeom>
        </p:spPr>
      </p:pic>
      <p:sp>
        <p:nvSpPr>
          <p:cNvPr id="12" name="Управляющая кнопка: настраиваемая 11">
            <a:hlinkClick r:id="rId14" action="ppaction://hlinksldjump" highlightClick="1"/>
          </p:cNvPr>
          <p:cNvSpPr/>
          <p:nvPr/>
        </p:nvSpPr>
        <p:spPr>
          <a:xfrm>
            <a:off x="0" y="6307032"/>
            <a:ext cx="1202141" cy="550968"/>
          </a:xfrm>
          <a:prstGeom prst="actionButtonBlan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К вопросу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4904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8" presetClass="exit" presetSubtype="32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000"/>
                            </p:stCondLst>
                            <p:childTnLst>
                              <p:par>
                                <p:cTn id="1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3000"/>
                            </p:stCondLst>
                            <p:childTnLst>
                              <p:par>
                                <p:cTn id="26" presetID="15" presetClass="exit" presetSubtype="0" fill="hold" nodeType="afterEffect">
                                  <p:stCondLst>
                                    <p:cond delay="1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6000"/>
                            </p:stCondLst>
                            <p:childTnLst>
                              <p:par>
                                <p:cTn id="33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8000"/>
                            </p:stCondLst>
                            <p:childTnLst>
                              <p:par>
                                <p:cTn id="40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0"/>
                            </p:stCondLst>
                            <p:childTnLst>
                              <p:par>
                                <p:cTn id="46" presetID="13" presetClass="exit" presetSubtype="32" fill="hold" nodeType="afterEffect">
                                  <p:stCondLst>
                                    <p:cond delay="1200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4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4000"/>
                            </p:stCondLst>
                            <p:childTnLst>
                              <p:par>
                                <p:cTn id="50" presetID="8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5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6000"/>
                            </p:stCondLst>
                            <p:childTnLst>
                              <p:par>
                                <p:cTn id="5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 </a:t>
            </a: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ru-RU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гд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a-</a:t>
            </a:r>
            <a:r>
              <a:rPr lang="ru-RU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ниб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ru-RU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дь</a:t>
            </a: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вид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 </a:t>
            </a: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ru-RU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ru-RU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нн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oe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</a:t>
            </a: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epo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b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o</a:t>
            </a: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epo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 </a:t>
            </a: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ru-RU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лш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ru-RU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бн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 в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й?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348" b="96304" l="5125" r="518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8228"/>
          <a:stretch/>
        </p:blipFill>
        <p:spPr>
          <a:xfrm flipH="1">
            <a:off x="8366077" y="1577867"/>
            <a:ext cx="5104262" cy="5669053"/>
          </a:xfrm>
          <a:prstGeom prst="rect">
            <a:avLst/>
          </a:prstGeom>
        </p:spPr>
      </p:pic>
      <p:pic>
        <p:nvPicPr>
          <p:cNvPr id="5" name="голубое озеро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64994" y="109182"/>
            <a:ext cx="609600" cy="6096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2249032"/>
            <a:ext cx="6395113" cy="440863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718" y="2058108"/>
            <a:ext cx="6163594" cy="479047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8" y="2400916"/>
            <a:ext cx="6395113" cy="425674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794" y="1956708"/>
            <a:ext cx="3935600" cy="491136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5394" y="1946631"/>
            <a:ext cx="3725309" cy="496707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771" y="2013669"/>
            <a:ext cx="6612945" cy="495970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9867" y="99105"/>
            <a:ext cx="1360653" cy="1360653"/>
          </a:xfrm>
          <a:prstGeom prst="rect">
            <a:avLst/>
          </a:prstGeom>
        </p:spPr>
      </p:pic>
      <p:sp>
        <p:nvSpPr>
          <p:cNvPr id="4" name="Овальная выноска 3"/>
          <p:cNvSpPr/>
          <p:nvPr/>
        </p:nvSpPr>
        <p:spPr>
          <a:xfrm>
            <a:off x="1842448" y="109182"/>
            <a:ext cx="8543498" cy="1787857"/>
          </a:xfrm>
          <a:prstGeom prst="wedgeEllipseCallout">
            <a:avLst>
              <a:gd name="adj1" fmla="val 38911"/>
              <a:gd name="adj2" fmla="val 141889"/>
            </a:avLst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Управляющая кнопка: настраиваемая 12">
            <a:hlinkClick r:id="rId15" action="ppaction://hlinksldjump" highlightClick="1"/>
          </p:cNvPr>
          <p:cNvSpPr/>
          <p:nvPr/>
        </p:nvSpPr>
        <p:spPr>
          <a:xfrm>
            <a:off x="10918208" y="6428096"/>
            <a:ext cx="1247955" cy="420490"/>
          </a:xfrm>
          <a:prstGeom prst="actionButtonBlan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К вопросу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58779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9" presetClass="exit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500"/>
                            </p:stCondLst>
                            <p:childTnLst>
                              <p:par>
                                <p:cTn id="21" presetID="14" presetClass="exit" presetSubtype="1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000"/>
                            </p:stCondLst>
                            <p:childTnLst>
                              <p:par>
                                <p:cTn id="2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4000"/>
                            </p:stCondLst>
                            <p:childTnLst>
                              <p:par>
                                <p:cTn id="31" presetID="14" presetClass="exit" presetSubtype="1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9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0"/>
                            </p:stCondLst>
                            <p:childTnLst>
                              <p:par>
                                <p:cTn id="4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2000"/>
                            </p:stCondLst>
                            <p:childTnLst>
                              <p:par>
                                <p:cTn id="58" presetID="1" presetClass="exit" presetSubtype="0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2000"/>
                            </p:stCondLst>
                            <p:childTnLst>
                              <p:par>
                                <p:cTn id="61" presetID="21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4000"/>
                            </p:stCondLst>
                            <p:childTnLst>
                              <p:par>
                                <p:cTn id="6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65915" y="156949"/>
            <a:ext cx="9060975" cy="1376789"/>
          </a:xfrm>
        </p:spPr>
        <p:txBody>
          <a:bodyPr>
            <a:normAutofit/>
          </a:bodyPr>
          <a:lstStyle/>
          <a:p>
            <a:pPr algn="ctr"/>
            <a:r>
              <a:rPr lang="ru-RU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хотите,  </a:t>
            </a:r>
            <a:r>
              <a:rPr lang="ru-RU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покажу </a:t>
            </a:r>
            <a:r>
              <a:rPr lang="ru-RU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вам настоящий замок?</a:t>
            </a:r>
            <a:endParaRPr lang="ru-RU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96" y="2676961"/>
            <a:ext cx="3725239" cy="3957851"/>
          </a:xfrm>
          <a:prstGeom prst="rect">
            <a:avLst/>
          </a:prstGeom>
        </p:spPr>
      </p:pic>
      <p:sp>
        <p:nvSpPr>
          <p:cNvPr id="4" name="Овальная выноска 3"/>
          <p:cNvSpPr/>
          <p:nvPr/>
        </p:nvSpPr>
        <p:spPr>
          <a:xfrm>
            <a:off x="1540805" y="0"/>
            <a:ext cx="8886085" cy="1690688"/>
          </a:xfrm>
          <a:prstGeom prst="wedgeEllipseCallout">
            <a:avLst>
              <a:gd name="adj1" fmla="val -39610"/>
              <a:gd name="adj2" fmla="val 123043"/>
            </a:avLst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замо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23696" y="156949"/>
            <a:ext cx="609600" cy="6096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013" y="1975569"/>
            <a:ext cx="7033146" cy="468876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013" y="1975569"/>
            <a:ext cx="7033146" cy="468876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874" y="2329185"/>
            <a:ext cx="7060348" cy="398153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874" y="1975569"/>
            <a:ext cx="7172285" cy="478152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2112" y="1954934"/>
            <a:ext cx="7095047" cy="473003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7796" y="115095"/>
            <a:ext cx="1302907" cy="1302907"/>
          </a:xfrm>
          <a:prstGeom prst="rect">
            <a:avLst/>
          </a:prstGeom>
        </p:spPr>
      </p:pic>
      <p:sp>
        <p:nvSpPr>
          <p:cNvPr id="15" name="Управляющая кнопка: настраиваемая 14">
            <a:hlinkClick r:id="rId13" action="ppaction://hlinksldjump" highlightClick="1"/>
          </p:cNvPr>
          <p:cNvSpPr/>
          <p:nvPr/>
        </p:nvSpPr>
        <p:spPr>
          <a:xfrm>
            <a:off x="9796" y="6310716"/>
            <a:ext cx="1245797" cy="547284"/>
          </a:xfrm>
          <a:prstGeom prst="actionButtonBlan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К </a:t>
            </a:r>
            <a:r>
              <a:rPr lang="ru-RU" dirty="0" smtClean="0"/>
              <a:t>вопросу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40043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60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xit" presetSubtype="0" fill="hold" nodeType="after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8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0"/>
                            </p:stCondLst>
                            <p:childTnLst>
                              <p:par>
                                <p:cTn id="23" presetID="1" presetClass="exit" presetSubtype="0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100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1500"/>
                            </p:stCondLst>
                            <p:childTnLst>
                              <p:par>
                                <p:cTn id="31" presetID="9" presetClass="exit" presetSubtype="0" fill="hold" nodeType="after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0"/>
                            </p:stCondLst>
                            <p:childTnLst>
                              <p:par>
                                <p:cTn id="3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15621" y="365125"/>
            <a:ext cx="8455925" cy="1325563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Самарской области можно встретить настоящих богатырей!</a:t>
            </a:r>
            <a:endParaRPr lang="ru-RU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100000" l="19427" r="63073">
                        <a14:backgroundMark x1="22135" y1="86389" x2="22135" y2="86389"/>
                        <a14:backgroundMark x1="27656" y1="79815" x2="27656" y2="79815"/>
                        <a14:backgroundMark x1="33385" y1="73333" x2="33385" y2="73333"/>
                        <a14:backgroundMark x1="35677" y1="89722" x2="35677" y2="89722"/>
                        <a14:backgroundMark x1="54427" y1="93796" x2="54427" y2="93796"/>
                        <a14:backgroundMark x1="54948" y1="82778" x2="54948" y2="82778"/>
                        <a14:backgroundMark x1="58333" y1="70463" x2="58333" y2="70463"/>
                        <a14:backgroundMark x1="55365" y1="69444" x2="55365" y2="69444"/>
                        <a14:backgroundMark x1="54948" y1="82500" x2="54948" y2="82500"/>
                        <a14:backgroundMark x1="60104" y1="79630" x2="60104" y2="79630"/>
                        <a14:backgroundMark x1="52656" y1="79074" x2="52656" y2="79074"/>
                        <a14:backgroundMark x1="59844" y1="78889" x2="59844" y2="78889"/>
                        <a14:backgroundMark x1="54948" y1="88981" x2="54948" y2="88981"/>
                        <a14:backgroundMark x1="51979" y1="96759" x2="51979" y2="96759"/>
                        <a14:backgroundMark x1="61458" y1="93796" x2="61458" y2="93796"/>
                        <a14:backgroundMark x1="31198" y1="88796" x2="31198" y2="88796"/>
                        <a14:backgroundMark x1="21302" y1="72593" x2="21302" y2="72593"/>
                        <a14:backgroundMark x1="30260" y1="73796" x2="30260" y2="73796"/>
                        <a14:backgroundMark x1="35938" y1="71389" x2="35938" y2="71389"/>
                        <a14:backgroundMark x1="36510" y1="78148" x2="36510" y2="78148"/>
                        <a14:backgroundMark x1="35677" y1="77870" x2="35677" y2="77870"/>
                        <a14:backgroundMark x1="36615" y1="82222" x2="36615" y2="82222"/>
                        <a14:backgroundMark x1="51146" y1="74537" x2="51146" y2="74537"/>
                        <a14:backgroundMark x1="53333" y1="86852" x2="53333" y2="86852"/>
                        <a14:backgroundMark x1="59167" y1="88241" x2="59167" y2="88241"/>
                        <a14:backgroundMark x1="56198" y1="76944" x2="56198" y2="77685"/>
                        <a14:backgroundMark x1="52396" y1="80556" x2="52396" y2="80556"/>
                        <a14:backgroundMark x1="29323" y1="95741" x2="29323" y2="95741"/>
                        <a14:backgroundMark x1="24948" y1="84444" x2="24948" y2="84444"/>
                        <a14:backgroundMark x1="23073" y1="78611" x2="23073" y2="78611"/>
                        <a14:backgroundMark x1="24271" y1="73611" x2="24271" y2="73611"/>
                        <a14:backgroundMark x1="21823" y1="70648" x2="22240" y2="71204"/>
                        <a14:backgroundMark x1="20469" y1="86852" x2="20469" y2="86852"/>
                        <a14:backgroundMark x1="21146" y1="96204" x2="21146" y2="96204"/>
                        <a14:backgroundMark x1="23177" y1="97963" x2="23177" y2="97963"/>
                        <a14:backgroundMark x1="26719" y1="97685" x2="26719" y2="97685"/>
                        <a14:backgroundMark x1="31198" y1="98148" x2="31198" y2="98148"/>
                        <a14:backgroundMark x1="35000" y1="97222" x2="35000" y2="97222"/>
                        <a14:backgroundMark x1="38385" y1="96759" x2="38385" y2="96759"/>
                        <a14:backgroundMark x1="41510" y1="97222" x2="41510" y2="97222"/>
                        <a14:backgroundMark x1="38646" y1="88796" x2="38646" y2="88796"/>
                        <a14:backgroundMark x1="36615" y1="81574" x2="36615" y2="81574"/>
                        <a14:backgroundMark x1="32969" y1="79074" x2="32969" y2="79074"/>
                        <a14:backgroundMark x1="30938" y1="77870" x2="30938" y2="77870"/>
                        <a14:backgroundMark x1="30000" y1="83241" x2="30000" y2="83241"/>
                        <a14:backgroundMark x1="27292" y1="87315" x2="27292" y2="87315"/>
                        <a14:backgroundMark x1="23594" y1="91944" x2="23594" y2="91944"/>
                        <a14:backgroundMark x1="28490" y1="92130" x2="28490" y2="92130"/>
                        <a14:backgroundMark x1="32552" y1="93796" x2="33229" y2="93611"/>
                        <a14:backgroundMark x1="37969" y1="94074" x2="37969" y2="94074"/>
                        <a14:backgroundMark x1="40052" y1="91944" x2="40052" y2="91944"/>
                        <a14:backgroundMark x1="25781" y1="78148" x2="25781" y2="78148"/>
                        <a14:backgroundMark x1="24010" y1="70185" x2="24010" y2="70185"/>
                        <a14:backgroundMark x1="20625" y1="78148" x2="20625" y2="78148"/>
                        <a14:backgroundMark x1="21146" y1="92130" x2="21146" y2="92130"/>
                        <a14:backgroundMark x1="24167" y1="96481" x2="24167" y2="96481"/>
                        <a14:backgroundMark x1="27396" y1="95278" x2="27396" y2="95278"/>
                        <a14:backgroundMark x1="36250" y1="91204" x2="36250" y2="91204"/>
                        <a14:backgroundMark x1="33646" y1="83981" x2="33646" y2="83981"/>
                        <a14:backgroundMark x1="37448" y1="69444" x2="37448" y2="69444"/>
                        <a14:backgroundMark x1="51406" y1="77222" x2="51406" y2="77222"/>
                        <a14:backgroundMark x1="50729" y1="83241" x2="50729" y2="832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1177" y="1551580"/>
            <a:ext cx="9239534" cy="5197238"/>
          </a:xfrm>
          <a:prstGeom prst="rect">
            <a:avLst/>
          </a:prstGeom>
        </p:spPr>
      </p:pic>
      <p:pic>
        <p:nvPicPr>
          <p:cNvPr id="5" name="богатыри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69544" y="60325"/>
            <a:ext cx="609600" cy="6096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1" y="2572747"/>
            <a:ext cx="8135203" cy="417607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544" y="2677767"/>
            <a:ext cx="8377475" cy="396602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621" y="2326943"/>
            <a:ext cx="6632813" cy="442187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151" y="2055813"/>
            <a:ext cx="7131902" cy="475290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144" y="2272316"/>
            <a:ext cx="6769290" cy="451286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366" y="1954141"/>
            <a:ext cx="7437024" cy="495624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14" y="1981500"/>
            <a:ext cx="8737175" cy="490152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4377" y="206103"/>
            <a:ext cx="1649993" cy="1649993"/>
          </a:xfrm>
          <a:prstGeom prst="rect">
            <a:avLst/>
          </a:prstGeom>
        </p:spPr>
      </p:pic>
      <p:sp>
        <p:nvSpPr>
          <p:cNvPr id="4" name="Овальная выноска 3"/>
          <p:cNvSpPr/>
          <p:nvPr/>
        </p:nvSpPr>
        <p:spPr>
          <a:xfrm>
            <a:off x="1015621" y="0"/>
            <a:ext cx="8319448" cy="1856096"/>
          </a:xfrm>
          <a:prstGeom prst="wedgeEllipseCallout">
            <a:avLst>
              <a:gd name="adj1" fmla="val 47776"/>
              <a:gd name="adj2" fmla="val 87040"/>
            </a:avLst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Управляющая кнопка: настраиваемая 13">
            <a:hlinkClick r:id="rId16" action="ppaction://hlinksldjump" highlightClick="1"/>
          </p:cNvPr>
          <p:cNvSpPr/>
          <p:nvPr/>
        </p:nvSpPr>
        <p:spPr>
          <a:xfrm>
            <a:off x="10631606" y="6265392"/>
            <a:ext cx="1561630" cy="550529"/>
          </a:xfrm>
          <a:prstGeom prst="actionButtonBlan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К </a:t>
            </a:r>
            <a:r>
              <a:rPr lang="ru-RU" dirty="0" smtClean="0"/>
              <a:t>вопросу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48863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5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500"/>
                            </p:stCondLst>
                            <p:childTnLst>
                              <p:par>
                                <p:cTn id="20" presetID="53" presetClass="exit" presetSubtype="32" fill="hold" nodeType="afterEffect">
                                  <p:stCondLst>
                                    <p:cond delay="15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200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2500"/>
                            </p:stCondLst>
                            <p:childTnLst>
                              <p:par>
                                <p:cTn id="31" presetID="17" presetClass="exit" presetSubtype="1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8000"/>
                            </p:stCondLst>
                            <p:childTnLst>
                              <p:par>
                                <p:cTn id="3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8500"/>
                            </p:stCondLst>
                            <p:childTnLst>
                              <p:par>
                                <p:cTn id="42" presetID="21" presetClass="exit" presetSubtype="1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3500"/>
                            </p:stCondLst>
                            <p:childTnLst>
                              <p:par>
                                <p:cTn id="4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4000"/>
                            </p:stCondLst>
                            <p:childTnLst>
                              <p:par>
                                <p:cTn id="51" presetID="5" presetClass="exit" presetSubtype="1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7500"/>
                            </p:stCondLst>
                            <p:childTnLst>
                              <p:par>
                                <p:cTn id="55" presetID="4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4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4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8500"/>
                            </p:stCondLst>
                            <p:childTnLst>
                              <p:par>
                                <p:cTn id="63" presetID="9" presetClass="exit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3000"/>
                            </p:stCondLst>
                            <p:childTnLst>
                              <p:par>
                                <p:cTn id="6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42950" y="1774208"/>
            <a:ext cx="6523630" cy="4681182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теперь когда мы уже познакомились и узнали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некоторых достопримечательностях Самарского края,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давайте немножко поиграем?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8632" y="2596510"/>
            <a:ext cx="3573368" cy="436096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83" b="100000" l="26495" r="735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67517" y="914444"/>
            <a:ext cx="7464943" cy="5943556"/>
          </a:xfrm>
          <a:prstGeom prst="rect">
            <a:avLst/>
          </a:prstGeom>
        </p:spPr>
      </p:pic>
      <p:pic>
        <p:nvPicPr>
          <p:cNvPr id="8" name="62128e98cdc2062878092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05974" y="16031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057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4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719</TotalTime>
  <Words>182</Words>
  <Application>Microsoft Office PowerPoint</Application>
  <PresentationFormat>Широкоэкранный</PresentationFormat>
  <Paragraphs>29</Paragraphs>
  <Slides>15</Slides>
  <Notes>0</Notes>
  <HiddenSlides>0</HiddenSlides>
  <MMClips>10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2" baseType="lpstr">
      <vt:lpstr>Arial</vt:lpstr>
      <vt:lpstr>Bahnschrift SemiBold Condensed</vt:lpstr>
      <vt:lpstr>Calibri</vt:lpstr>
      <vt:lpstr>Calibri Light</vt:lpstr>
      <vt:lpstr>Times New Roman</vt:lpstr>
      <vt:lpstr>Wingdings</vt:lpstr>
      <vt:lpstr>Тема Office</vt:lpstr>
      <vt:lpstr>Виртуальная экскурсия </vt:lpstr>
      <vt:lpstr>Цель пособия: формирование представлений детей об исторических и природных достопримечательностях самарского края.</vt:lpstr>
      <vt:lpstr>Презентация PowerPoint</vt:lpstr>
      <vt:lpstr>Презентация PowerPoint</vt:lpstr>
      <vt:lpstr>Сначала мы отправимся в пещеру  Братьев Греве</vt:lpstr>
      <vt:lpstr>Вы кoгдa-нибyдь видeли бeздoннoe oзepo?   A oзepo c вoлшeбнoй вoдoй? </vt:lpstr>
      <vt:lpstr>А хотите,  я покажу вам настоящий замок?</vt:lpstr>
      <vt:lpstr>В Самарской области можно встретить настоящих богатырей!</vt:lpstr>
      <vt:lpstr>А теперь когда мы уже познакомились и узнали о некоторых достопримечательностях Самарского края, давайте немножко поиграем? </vt:lpstr>
      <vt:lpstr>При правильном ответе картинка со звуком вращается, а при неверном выборе ответ пульсирует.  Переход на следующий слайд осуществляется щелчком на управляющей стрелке внизу слайда .  Возврат на первый слайд осуществляется управляющей  кнопкой «домой».  </vt:lpstr>
      <vt:lpstr>Найди пещеру братьев Греве</vt:lpstr>
      <vt:lpstr>Какое из озер находится в Сергиевском районе и является сероводородным?</vt:lpstr>
      <vt:lpstr>Какая из картинок не является замком Гарибальди?</vt:lpstr>
      <vt:lpstr>Что строят на Богатырской слободе?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48</cp:revision>
  <dcterms:created xsi:type="dcterms:W3CDTF">2022-02-20T08:43:26Z</dcterms:created>
  <dcterms:modified xsi:type="dcterms:W3CDTF">2022-07-11T16:02:01Z</dcterms:modified>
</cp:coreProperties>
</file>